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Override2.xml" ContentType="application/vnd.openxmlformats-officedocument.themeOverrid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Override3.xml" ContentType="application/vnd.openxmlformats-officedocument.themeOverrid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04" r:id="rId1"/>
    <p:sldMasterId id="2147484317" r:id="rId2"/>
    <p:sldMasterId id="2147484330" r:id="rId3"/>
    <p:sldMasterId id="2147484343" r:id="rId4"/>
  </p:sldMasterIdLst>
  <p:notesMasterIdLst>
    <p:notesMasterId r:id="rId32"/>
  </p:notesMasterIdLst>
  <p:handoutMasterIdLst>
    <p:handoutMasterId r:id="rId33"/>
  </p:handoutMasterIdLst>
  <p:sldIdLst>
    <p:sldId id="306" r:id="rId5"/>
    <p:sldId id="305" r:id="rId6"/>
    <p:sldId id="317" r:id="rId7"/>
    <p:sldId id="303" r:id="rId8"/>
    <p:sldId id="308" r:id="rId9"/>
    <p:sldId id="330" r:id="rId10"/>
    <p:sldId id="332" r:id="rId11"/>
    <p:sldId id="334" r:id="rId12"/>
    <p:sldId id="331" r:id="rId13"/>
    <p:sldId id="333" r:id="rId14"/>
    <p:sldId id="311" r:id="rId15"/>
    <p:sldId id="313" r:id="rId16"/>
    <p:sldId id="322" r:id="rId17"/>
    <p:sldId id="323" r:id="rId18"/>
    <p:sldId id="325" r:id="rId19"/>
    <p:sldId id="327" r:id="rId20"/>
    <p:sldId id="314" r:id="rId21"/>
    <p:sldId id="324" r:id="rId22"/>
    <p:sldId id="315" r:id="rId23"/>
    <p:sldId id="339" r:id="rId24"/>
    <p:sldId id="340" r:id="rId25"/>
    <p:sldId id="309" r:id="rId26"/>
    <p:sldId id="319" r:id="rId27"/>
    <p:sldId id="335" r:id="rId28"/>
    <p:sldId id="336" r:id="rId29"/>
    <p:sldId id="337" r:id="rId30"/>
    <p:sldId id="341" r:id="rId31"/>
  </p:sldIdLst>
  <p:sldSz cx="9144000" cy="6858000" type="screen4x3"/>
  <p:notesSz cx="6797675" cy="9928225"/>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FFFF66"/>
    <a:srgbClr val="FFFF99"/>
    <a:srgbClr val="FFFFCC"/>
    <a:srgbClr val="FF3300"/>
    <a:srgbClr val="FFFF00"/>
    <a:srgbClr val="DFA503"/>
    <a:srgbClr val="D1E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29" autoAdjust="0"/>
    <p:restoredTop sz="82446" autoAdjust="0"/>
  </p:normalViewPr>
  <p:slideViewPr>
    <p:cSldViewPr>
      <p:cViewPr varScale="1">
        <p:scale>
          <a:sx n="75" d="100"/>
          <a:sy n="75" d="100"/>
        </p:scale>
        <p:origin x="-1884" y="-96"/>
      </p:cViewPr>
      <p:guideLst>
        <p:guide orient="horz" pos="2160"/>
        <p:guide pos="2880"/>
      </p:guideLst>
    </p:cSldViewPr>
  </p:slideViewPr>
  <p:notesTextViewPr>
    <p:cViewPr>
      <p:scale>
        <a:sx n="100" d="100"/>
        <a:sy n="100" d="100"/>
      </p:scale>
      <p:origin x="0" y="0"/>
    </p:cViewPr>
  </p:notesTextViewPr>
  <p:notesViewPr>
    <p:cSldViewPr>
      <p:cViewPr varScale="1">
        <p:scale>
          <a:sx n="62" d="100"/>
          <a:sy n="62" d="100"/>
        </p:scale>
        <p:origin x="3240"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defRPr sz="1200"/>
            </a:lvl1pPr>
          </a:lstStyle>
          <a:p>
            <a:pPr>
              <a:defRPr/>
            </a:pPr>
            <a:endParaRPr lang="fr-FR"/>
          </a:p>
        </p:txBody>
      </p:sp>
      <p:sp>
        <p:nvSpPr>
          <p:cNvPr id="3" name="Espace réservé de la date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eaLnBrk="1" hangingPunct="1">
              <a:defRPr sz="1200"/>
            </a:lvl1pPr>
          </a:lstStyle>
          <a:p>
            <a:pPr>
              <a:defRPr/>
            </a:pPr>
            <a:fld id="{D544BB8C-A055-488A-B9C2-5174C2E0B175}" type="datetimeFigureOut">
              <a:rPr lang="fr-FR"/>
              <a:pPr>
                <a:defRPr/>
              </a:pPr>
              <a:t>11/10/2016</a:t>
            </a:fld>
            <a:endParaRPr lang="fr-FR"/>
          </a:p>
        </p:txBody>
      </p:sp>
      <p:sp>
        <p:nvSpPr>
          <p:cNvPr id="4" name="Espace réservé du pied de page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eaLnBrk="1" hangingPunct="1">
              <a:defRPr sz="1200"/>
            </a:lvl1pPr>
          </a:lstStyle>
          <a:p>
            <a:pPr>
              <a:defRPr/>
            </a:pPr>
            <a:endParaRPr lang="fr-FR"/>
          </a:p>
        </p:txBody>
      </p:sp>
      <p:sp>
        <p:nvSpPr>
          <p:cNvPr id="5" name="Espace réservé du numéro de diapositive 4"/>
          <p:cNvSpPr>
            <a:spLocks noGrp="1"/>
          </p:cNvSpPr>
          <p:nvPr>
            <p:ph type="sldNum" sz="quarter" idx="3"/>
          </p:nvPr>
        </p:nvSpPr>
        <p:spPr>
          <a:xfrm>
            <a:off x="3849688" y="9429750"/>
            <a:ext cx="2946400"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D59E8019-F5FA-49A9-926F-FC3D585CBB5B}" type="slidenum">
              <a:rPr lang="fr-FR" altLang="en-US"/>
              <a:pPr/>
              <a:t>‹#›</a:t>
            </a:fld>
            <a:endParaRPr lang="fr-FR" altLang="en-US"/>
          </a:p>
        </p:txBody>
      </p:sp>
    </p:spTree>
    <p:extLst>
      <p:ext uri="{BB962C8B-B14F-4D97-AF65-F5344CB8AC3E}">
        <p14:creationId xmlns:p14="http://schemas.microsoft.com/office/powerpoint/2010/main" val="25448284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bwMode="auto">
          <a:xfrm>
            <a:off x="0" y="0"/>
            <a:ext cx="2944813" cy="496888"/>
          </a:xfrm>
          <a:prstGeom prst="rect">
            <a:avLst/>
          </a:prstGeom>
          <a:noFill/>
          <a:ln w="9525">
            <a:noFill/>
            <a:miter lim="800000"/>
            <a:headEnd/>
            <a:tailEnd/>
          </a:ln>
        </p:spPr>
        <p:txBody>
          <a:bodyPr vert="horz" wrap="square" lIns="92316" tIns="46158" rIns="92316" bIns="46158" numCol="1" anchor="t" anchorCtr="0" compatLnSpc="1">
            <a:prstTxWarp prst="textNoShape">
              <a:avLst/>
            </a:prstTxWarp>
          </a:bodyPr>
          <a:lstStyle>
            <a:lvl1pPr defTabSz="923663" eaLnBrk="1" hangingPunct="1">
              <a:defRPr sz="1300">
                <a:latin typeface="Calibri" pitchFamily="34" charset="0"/>
              </a:defRPr>
            </a:lvl1pPr>
          </a:lstStyle>
          <a:p>
            <a:pPr>
              <a:defRPr/>
            </a:pPr>
            <a:endParaRPr lang="fr-FR"/>
          </a:p>
        </p:txBody>
      </p:sp>
      <p:sp>
        <p:nvSpPr>
          <p:cNvPr id="3" name="Espace réservé de la date 2"/>
          <p:cNvSpPr>
            <a:spLocks noGrp="1"/>
          </p:cNvSpPr>
          <p:nvPr>
            <p:ph type="dt" idx="1"/>
          </p:nvPr>
        </p:nvSpPr>
        <p:spPr bwMode="auto">
          <a:xfrm>
            <a:off x="3851275" y="0"/>
            <a:ext cx="2944813" cy="496888"/>
          </a:xfrm>
          <a:prstGeom prst="rect">
            <a:avLst/>
          </a:prstGeom>
          <a:noFill/>
          <a:ln w="9525">
            <a:noFill/>
            <a:miter lim="800000"/>
            <a:headEnd/>
            <a:tailEnd/>
          </a:ln>
        </p:spPr>
        <p:txBody>
          <a:bodyPr vert="horz" wrap="square" lIns="92316" tIns="46158" rIns="92316" bIns="46158" numCol="1" anchor="t" anchorCtr="0" compatLnSpc="1">
            <a:prstTxWarp prst="textNoShape">
              <a:avLst/>
            </a:prstTxWarp>
          </a:bodyPr>
          <a:lstStyle>
            <a:lvl1pPr algn="r" defTabSz="923663" eaLnBrk="1" hangingPunct="1">
              <a:defRPr sz="1300">
                <a:latin typeface="Calibri" pitchFamily="34" charset="0"/>
              </a:defRPr>
            </a:lvl1pPr>
          </a:lstStyle>
          <a:p>
            <a:pPr>
              <a:defRPr/>
            </a:pPr>
            <a:fld id="{01F02273-2EE5-464C-9332-585251BE9793}" type="datetimeFigureOut">
              <a:rPr lang="fr-FR"/>
              <a:pPr>
                <a:defRPr/>
              </a:pPr>
              <a:t>11/10/2016</a:t>
            </a:fld>
            <a:endParaRPr lang="fr-FR"/>
          </a:p>
        </p:txBody>
      </p:sp>
      <p:sp>
        <p:nvSpPr>
          <p:cNvPr id="4" name="Espace réservé de l'image des diapositives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88230" tIns="44115" rIns="88230" bIns="44115" rtlCol="0" anchor="ctr"/>
          <a:lstStyle/>
          <a:p>
            <a:pPr lvl="0"/>
            <a:endParaRPr lang="fr-FR" noProof="0"/>
          </a:p>
        </p:txBody>
      </p:sp>
      <p:sp>
        <p:nvSpPr>
          <p:cNvPr id="5" name="Espace réservé des commentaires 4"/>
          <p:cNvSpPr>
            <a:spLocks noGrp="1"/>
          </p:cNvSpPr>
          <p:nvPr>
            <p:ph type="body" sz="quarter" idx="3"/>
          </p:nvPr>
        </p:nvSpPr>
        <p:spPr bwMode="auto">
          <a:xfrm>
            <a:off x="679450" y="4716463"/>
            <a:ext cx="5438775" cy="4467225"/>
          </a:xfrm>
          <a:prstGeom prst="rect">
            <a:avLst/>
          </a:prstGeom>
          <a:noFill/>
          <a:ln w="9525">
            <a:noFill/>
            <a:miter lim="800000"/>
            <a:headEnd/>
            <a:tailEnd/>
          </a:ln>
        </p:spPr>
        <p:txBody>
          <a:bodyPr vert="horz" wrap="square" lIns="92316" tIns="46158" rIns="92316" bIns="46158" numCol="1" anchor="t"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endParaRPr lang="fr-FR" noProof="0"/>
          </a:p>
        </p:txBody>
      </p:sp>
      <p:sp>
        <p:nvSpPr>
          <p:cNvPr id="6" name="Espace réservé du pied de page 5"/>
          <p:cNvSpPr>
            <a:spLocks noGrp="1"/>
          </p:cNvSpPr>
          <p:nvPr>
            <p:ph type="ftr" sz="quarter" idx="4"/>
          </p:nvPr>
        </p:nvSpPr>
        <p:spPr bwMode="auto">
          <a:xfrm>
            <a:off x="0" y="9429750"/>
            <a:ext cx="2944813" cy="496888"/>
          </a:xfrm>
          <a:prstGeom prst="rect">
            <a:avLst/>
          </a:prstGeom>
          <a:noFill/>
          <a:ln w="9525">
            <a:noFill/>
            <a:miter lim="800000"/>
            <a:headEnd/>
            <a:tailEnd/>
          </a:ln>
        </p:spPr>
        <p:txBody>
          <a:bodyPr vert="horz" wrap="square" lIns="92316" tIns="46158" rIns="92316" bIns="46158" numCol="1" anchor="b" anchorCtr="0" compatLnSpc="1">
            <a:prstTxWarp prst="textNoShape">
              <a:avLst/>
            </a:prstTxWarp>
          </a:bodyPr>
          <a:lstStyle>
            <a:lvl1pPr defTabSz="923663" eaLnBrk="1" hangingPunct="1">
              <a:defRPr sz="1300">
                <a:latin typeface="Calibri" pitchFamily="34" charset="0"/>
              </a:defRPr>
            </a:lvl1pPr>
          </a:lstStyle>
          <a:p>
            <a:pPr>
              <a:defRPr/>
            </a:pPr>
            <a:endParaRPr lang="fr-FR"/>
          </a:p>
        </p:txBody>
      </p:sp>
      <p:sp>
        <p:nvSpPr>
          <p:cNvPr id="7" name="Espace réservé du numéro de diapositive 6"/>
          <p:cNvSpPr>
            <a:spLocks noGrp="1"/>
          </p:cNvSpPr>
          <p:nvPr>
            <p:ph type="sldNum" sz="quarter" idx="5"/>
          </p:nvPr>
        </p:nvSpPr>
        <p:spPr bwMode="auto">
          <a:xfrm>
            <a:off x="3851275" y="9429750"/>
            <a:ext cx="2944813" cy="496888"/>
          </a:xfrm>
          <a:prstGeom prst="rect">
            <a:avLst/>
          </a:prstGeom>
          <a:noFill/>
          <a:ln w="9525">
            <a:noFill/>
            <a:miter lim="800000"/>
            <a:headEnd/>
            <a:tailEnd/>
          </a:ln>
        </p:spPr>
        <p:txBody>
          <a:bodyPr vert="horz" wrap="square" lIns="92316" tIns="46158" rIns="92316" bIns="46158" numCol="1" anchor="b" anchorCtr="0" compatLnSpc="1">
            <a:prstTxWarp prst="textNoShape">
              <a:avLst/>
            </a:prstTxWarp>
          </a:bodyPr>
          <a:lstStyle>
            <a:lvl1pPr algn="r" defTabSz="922338" eaLnBrk="1" hangingPunct="1">
              <a:defRPr sz="1300">
                <a:latin typeface="Calibri" pitchFamily="34" charset="0"/>
              </a:defRPr>
            </a:lvl1pPr>
          </a:lstStyle>
          <a:p>
            <a:fld id="{32B0712A-BCC2-4D62-9D62-C1DEAF206306}" type="slidenum">
              <a:rPr lang="fr-FR" altLang="en-US"/>
              <a:pPr/>
              <a:t>‹#›</a:t>
            </a:fld>
            <a:endParaRPr lang="fr-FR" altLang="en-US"/>
          </a:p>
        </p:txBody>
      </p:sp>
    </p:spTree>
    <p:extLst>
      <p:ext uri="{BB962C8B-B14F-4D97-AF65-F5344CB8AC3E}">
        <p14:creationId xmlns:p14="http://schemas.microsoft.com/office/powerpoint/2010/main" val="28440049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Thank you for the introduction.</a:t>
            </a:r>
          </a:p>
          <a:p>
            <a:endParaRPr lang="en-GB" dirty="0" smtClean="0"/>
          </a:p>
          <a:p>
            <a:r>
              <a:rPr lang="en-GB" dirty="0" err="1" smtClean="0"/>
              <a:t>Gagik</a:t>
            </a:r>
            <a:r>
              <a:rPr lang="en-GB" dirty="0" smtClean="0"/>
              <a:t> was originally meant to give this talk, but he unfortunately could not make it, so I am giving it in his place.</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a:t>
            </a:fld>
            <a:endParaRPr lang="fr-FR" altLang="en-US"/>
          </a:p>
        </p:txBody>
      </p:sp>
    </p:spTree>
    <p:extLst>
      <p:ext uri="{BB962C8B-B14F-4D97-AF65-F5344CB8AC3E}">
        <p14:creationId xmlns:p14="http://schemas.microsoft.com/office/powerpoint/2010/main" val="423591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a:t>
            </a:r>
            <a:r>
              <a:rPr lang="en-GB" baseline="0" dirty="0" smtClean="0"/>
              <a:t> both have scripting capabilities. One of the other advantages of switching to </a:t>
            </a:r>
            <a:r>
              <a:rPr lang="en-GB" baseline="0" dirty="0" err="1" smtClean="0"/>
              <a:t>Mantid</a:t>
            </a:r>
            <a:r>
              <a:rPr lang="en-GB" baseline="0" dirty="0" smtClean="0"/>
              <a:t> is that the scripting capability is in Python, which is more widely used in the scientific community than IDL.</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10</a:t>
            </a:fld>
            <a:endParaRPr lang="fr-FR" altLang="en-US"/>
          </a:p>
        </p:txBody>
      </p:sp>
    </p:spTree>
    <p:extLst>
      <p:ext uri="{BB962C8B-B14F-4D97-AF65-F5344CB8AC3E}">
        <p14:creationId xmlns:p14="http://schemas.microsoft.com/office/powerpoint/2010/main" val="4202529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General introduction, workflow</a:t>
            </a:r>
            <a:r>
              <a:rPr lang="en-GB" baseline="0" dirty="0" smtClean="0"/>
              <a:t>s in Lamp, workflows in </a:t>
            </a:r>
            <a:r>
              <a:rPr lang="en-GB" baseline="0" dirty="0" err="1" smtClean="0"/>
              <a:t>Mantid</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11</a:t>
            </a:fld>
            <a:endParaRPr lang="fr-FR" altLang="en-US"/>
          </a:p>
        </p:txBody>
      </p:sp>
    </p:spTree>
    <p:extLst>
      <p:ext uri="{BB962C8B-B14F-4D97-AF65-F5344CB8AC3E}">
        <p14:creationId xmlns:p14="http://schemas.microsoft.com/office/powerpoint/2010/main" val="2919418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Illustrate</a:t>
            </a:r>
            <a:r>
              <a:rPr lang="en-GB" baseline="0" dirty="0" smtClean="0"/>
              <a:t> reasons for differences (ignoring geometry/taking it into account), show point comparison</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12</a:t>
            </a:fld>
            <a:endParaRPr lang="fr-FR" altLang="en-US"/>
          </a:p>
        </p:txBody>
      </p:sp>
    </p:spTree>
    <p:extLst>
      <p:ext uri="{BB962C8B-B14F-4D97-AF65-F5344CB8AC3E}">
        <p14:creationId xmlns:p14="http://schemas.microsoft.com/office/powerpoint/2010/main" val="231290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Illustrate</a:t>
            </a:r>
            <a:r>
              <a:rPr lang="en-GB" baseline="0" dirty="0" smtClean="0"/>
              <a:t> reasons for differences (ignoring geometry/taking it into account), show point comparison</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solidFill>
                  <a:prstClr val="black"/>
                </a:solidFill>
              </a:rPr>
              <a:pPr/>
              <a:t>13</a:t>
            </a:fld>
            <a:endParaRPr lang="fr-FR" altLang="en-US">
              <a:solidFill>
                <a:prstClr val="black"/>
              </a:solidFill>
            </a:endParaRPr>
          </a:p>
        </p:txBody>
      </p:sp>
    </p:spTree>
    <p:extLst>
      <p:ext uri="{BB962C8B-B14F-4D97-AF65-F5344CB8AC3E}">
        <p14:creationId xmlns:p14="http://schemas.microsoft.com/office/powerpoint/2010/main" val="231290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Illustrate</a:t>
            </a:r>
            <a:r>
              <a:rPr lang="en-GB" baseline="0" dirty="0" smtClean="0"/>
              <a:t> reasons for differences (ignoring geometry/taking it into account), show point comparison</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solidFill>
                  <a:prstClr val="black"/>
                </a:solidFill>
              </a:rPr>
              <a:pPr/>
              <a:t>14</a:t>
            </a:fld>
            <a:endParaRPr lang="fr-FR" altLang="en-US">
              <a:solidFill>
                <a:prstClr val="black"/>
              </a:solidFill>
            </a:endParaRPr>
          </a:p>
        </p:txBody>
      </p:sp>
    </p:spTree>
    <p:extLst>
      <p:ext uri="{BB962C8B-B14F-4D97-AF65-F5344CB8AC3E}">
        <p14:creationId xmlns:p14="http://schemas.microsoft.com/office/powerpoint/2010/main" val="231290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Nice animation of differences</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15</a:t>
            </a:fld>
            <a:endParaRPr lang="fr-FR" altLang="en-US"/>
          </a:p>
        </p:txBody>
      </p:sp>
    </p:spTree>
    <p:extLst>
      <p:ext uri="{BB962C8B-B14F-4D97-AF65-F5344CB8AC3E}">
        <p14:creationId xmlns:p14="http://schemas.microsoft.com/office/powerpoint/2010/main" val="3101619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Nice animation of differences</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16</a:t>
            </a:fld>
            <a:endParaRPr lang="fr-FR" altLang="en-US"/>
          </a:p>
        </p:txBody>
      </p:sp>
    </p:spTree>
    <p:extLst>
      <p:ext uri="{BB962C8B-B14F-4D97-AF65-F5344CB8AC3E}">
        <p14:creationId xmlns:p14="http://schemas.microsoft.com/office/powerpoint/2010/main" val="3101619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Nice animation of differences</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17</a:t>
            </a:fld>
            <a:endParaRPr lang="fr-FR" altLang="en-US"/>
          </a:p>
        </p:txBody>
      </p:sp>
    </p:spTree>
    <p:extLst>
      <p:ext uri="{BB962C8B-B14F-4D97-AF65-F5344CB8AC3E}">
        <p14:creationId xmlns:p14="http://schemas.microsoft.com/office/powerpoint/2010/main" val="3101619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Nice animation of differences</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18</a:t>
            </a:fld>
            <a:endParaRPr lang="fr-FR" altLang="en-US"/>
          </a:p>
        </p:txBody>
      </p:sp>
    </p:spTree>
    <p:extLst>
      <p:ext uri="{BB962C8B-B14F-4D97-AF65-F5344CB8AC3E}">
        <p14:creationId xmlns:p14="http://schemas.microsoft.com/office/powerpoint/2010/main" val="3101619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a:t>
            </a:r>
            <a:r>
              <a:rPr lang="en-GB" baseline="0" dirty="0" smtClean="0"/>
              <a:t> bullet points)</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2</a:t>
            </a:fld>
            <a:endParaRPr lang="fr-FR" altLang="en-US"/>
          </a:p>
        </p:txBody>
      </p:sp>
    </p:spTree>
    <p:extLst>
      <p:ext uri="{BB962C8B-B14F-4D97-AF65-F5344CB8AC3E}">
        <p14:creationId xmlns:p14="http://schemas.microsoft.com/office/powerpoint/2010/main" val="836946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For those of you who may not know </a:t>
            </a:r>
            <a:r>
              <a:rPr lang="en-GB" dirty="0" err="1" smtClean="0"/>
              <a:t>Mantid</a:t>
            </a:r>
            <a:r>
              <a:rPr lang="en-GB" dirty="0" smtClean="0"/>
              <a:t> is a framework to</a:t>
            </a:r>
            <a:r>
              <a:rPr lang="en-GB" baseline="0" dirty="0" smtClean="0"/>
              <a:t> support neutron data reduction.</a:t>
            </a:r>
          </a:p>
          <a:p>
            <a:endParaRPr lang="en-GB" baseline="0" dirty="0" smtClean="0"/>
          </a:p>
          <a:p>
            <a:r>
              <a:rPr lang="en-GB" baseline="0" dirty="0" smtClean="0"/>
              <a:t>The project started at ISIS, the SNS have been members for some time now, and the ESS have also joined the project. There are also a number of contributing institutions to the </a:t>
            </a:r>
            <a:r>
              <a:rPr lang="en-GB" baseline="0" dirty="0" err="1" smtClean="0"/>
              <a:t>Mantid</a:t>
            </a:r>
            <a:r>
              <a:rPr lang="en-GB" baseline="0" dirty="0" smtClean="0"/>
              <a:t> code. This where ILL has been previously, some work being done as a proof of concept for using </a:t>
            </a:r>
            <a:r>
              <a:rPr lang="en-GB" baseline="0" dirty="0" err="1" smtClean="0"/>
              <a:t>Mantid</a:t>
            </a:r>
            <a:r>
              <a:rPr lang="en-GB" baseline="0" dirty="0" smtClean="0"/>
              <a:t>, but now we are signing(</a:t>
            </a:r>
            <a:r>
              <a:rPr lang="en-GB" baseline="0" dirty="0" err="1" smtClean="0"/>
              <a:t>ed</a:t>
            </a:r>
            <a:r>
              <a:rPr lang="en-GB" baseline="0" dirty="0" smtClean="0"/>
              <a:t>) up as full partners.</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3</a:t>
            </a:fld>
            <a:endParaRPr lang="fr-FR" altLang="en-US"/>
          </a:p>
        </p:txBody>
      </p:sp>
    </p:spTree>
    <p:extLst>
      <p:ext uri="{BB962C8B-B14F-4D97-AF65-F5344CB8AC3E}">
        <p14:creationId xmlns:p14="http://schemas.microsoft.com/office/powerpoint/2010/main" val="213251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Bastille project is part of ILL’s Endurance programme. The Endurance programme has a number of scientific aims, such as instrument upgrades and sample environment improvements. The</a:t>
            </a:r>
            <a:r>
              <a:rPr lang="en-GB" baseline="0" dirty="0" smtClean="0"/>
              <a:t> Bastille project in Endurance is an effort to improve data reduction and analysis. A large component of this is for </a:t>
            </a:r>
            <a:r>
              <a:rPr lang="en-GB" baseline="0" dirty="0" err="1" smtClean="0"/>
              <a:t>Mantid</a:t>
            </a:r>
            <a:r>
              <a:rPr lang="en-GB" baseline="0" dirty="0" smtClean="0"/>
              <a:t> adoption.</a:t>
            </a:r>
          </a:p>
          <a:p>
            <a:endParaRPr lang="en-GB" baseline="0" dirty="0" smtClean="0"/>
          </a:p>
          <a:p>
            <a:r>
              <a:rPr lang="en-GB" baseline="0" dirty="0" smtClean="0"/>
              <a:t>3 new developers, brand new to the </a:t>
            </a:r>
            <a:r>
              <a:rPr lang="en-GB" baseline="0" dirty="0" err="1" smtClean="0"/>
              <a:t>Mantid</a:t>
            </a:r>
            <a:r>
              <a:rPr lang="en-GB" baseline="0" dirty="0" smtClean="0"/>
              <a:t> project. Antti has been working at MLZ for the three years prior to joining the ILL. Verena has a background in electrical engineering and C++ development, while </a:t>
            </a:r>
            <a:r>
              <a:rPr lang="en-GB" baseline="0" dirty="0" err="1" smtClean="0"/>
              <a:t>Gagik</a:t>
            </a:r>
            <a:r>
              <a:rPr lang="en-GB" baseline="0" dirty="0" smtClean="0"/>
              <a:t> recently finished his PhD at CERN.</a:t>
            </a:r>
          </a:p>
          <a:p>
            <a:endParaRPr lang="en-GB" baseline="0" dirty="0" smtClean="0"/>
          </a:p>
          <a:p>
            <a:r>
              <a:rPr lang="en-GB" baseline="0" dirty="0" smtClean="0"/>
              <a:t>Then there is myself, who is the technical lead for the project, from Tessella, so with some prior experience of </a:t>
            </a:r>
            <a:r>
              <a:rPr lang="en-GB" baseline="0" dirty="0" err="1" smtClean="0"/>
              <a:t>Mantid</a:t>
            </a:r>
            <a:r>
              <a:rPr lang="en-GB" baseline="0" dirty="0" smtClean="0"/>
              <a:t>.</a:t>
            </a:r>
          </a:p>
          <a:p>
            <a:endParaRPr lang="en-GB" baseline="0" dirty="0" smtClean="0"/>
          </a:p>
          <a:p>
            <a:r>
              <a:rPr lang="en-GB" baseline="0" dirty="0" smtClean="0"/>
              <a:t>Finally there is Miguel Gonzalez, who has been based at ILL for a number of years, and has developed Lamp, ILL’s existing data reduction package. So Miguel is the scientific lead for the project, with the knowledge of the existing data reduction approach at the ILL.</a:t>
            </a:r>
            <a:endParaRPr lang="en-GB" dirty="0" smtClean="0"/>
          </a:p>
          <a:p>
            <a:endParaRPr lang="en-GB" dirty="0" smtClean="0"/>
          </a:p>
          <a:p>
            <a:r>
              <a:rPr lang="en-GB" dirty="0" smtClean="0"/>
              <a:t>https://www.ill.eu/de/about/zukunftsplaene/endurance/the-endurance-projects-june-2013/</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4</a:t>
            </a:fld>
            <a:endParaRPr lang="fr-FR" altLang="en-US"/>
          </a:p>
        </p:txBody>
      </p:sp>
    </p:spTree>
    <p:extLst>
      <p:ext uri="{BB962C8B-B14F-4D97-AF65-F5344CB8AC3E}">
        <p14:creationId xmlns:p14="http://schemas.microsoft.com/office/powerpoint/2010/main" val="425202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Integrating with the</a:t>
            </a:r>
            <a:r>
              <a:rPr lang="en-GB" baseline="0" dirty="0" smtClean="0"/>
              <a:t> rest of the </a:t>
            </a:r>
            <a:r>
              <a:rPr lang="en-GB" baseline="0" dirty="0" err="1" smtClean="0"/>
              <a:t>Mantid</a:t>
            </a:r>
            <a:r>
              <a:rPr lang="en-GB" baseline="0" dirty="0" smtClean="0"/>
              <a:t> team has been made a lot </a:t>
            </a:r>
            <a:r>
              <a:rPr lang="en-GB" baseline="0" dirty="0" err="1" smtClean="0"/>
              <a:t>eaiser</a:t>
            </a:r>
            <a:r>
              <a:rPr lang="en-GB" baseline="0" dirty="0" smtClean="0"/>
              <a:t> through using the right tools. There is of course nothing better than meeting face to face, but other than at events like this one, it is difficult to do.</a:t>
            </a:r>
          </a:p>
          <a:p>
            <a:endParaRPr lang="en-GB" baseline="0" dirty="0" smtClean="0"/>
          </a:p>
          <a:p>
            <a:r>
              <a:rPr lang="en-GB" baseline="0" dirty="0" smtClean="0"/>
              <a:t>GitHub is used for version control, but the PR system is also great for remote working. It makes code reviews easy even in the situation where you could not sit down and talk to some about it.</a:t>
            </a:r>
          </a:p>
          <a:p>
            <a:endParaRPr lang="en-GB" baseline="0" dirty="0" smtClean="0"/>
          </a:p>
          <a:p>
            <a:r>
              <a:rPr lang="en-GB" baseline="0" dirty="0" smtClean="0"/>
              <a:t>Using Jenkins makes it easy to verify the pull requests pass the unit tests and static analysis checks, and pass on all platforms. It means we do not have to worry about setting up builds for all the supported platforms at ILL straight away. The integration between Jenkins and GitHub makes the checks very easy to keep track of.</a:t>
            </a:r>
          </a:p>
          <a:p>
            <a:endParaRPr lang="en-GB" baseline="0" dirty="0" smtClean="0"/>
          </a:p>
          <a:p>
            <a:r>
              <a:rPr lang="en-GB" baseline="0" dirty="0" smtClean="0"/>
              <a:t>Slack is used for the day-to-day communication, and makes it easy to talk to someone about a piece of code, or ask questions of the whole team.</a:t>
            </a:r>
          </a:p>
          <a:p>
            <a:endParaRPr lang="en-GB" baseline="0" dirty="0" smtClean="0"/>
          </a:p>
          <a:p>
            <a:r>
              <a:rPr lang="en-GB" baseline="0" dirty="0" smtClean="0"/>
              <a:t>Finally, the usual video conference tools for things like the </a:t>
            </a:r>
            <a:r>
              <a:rPr lang="en-GB" baseline="0" dirty="0" err="1" smtClean="0"/>
              <a:t>Mantid</a:t>
            </a:r>
            <a:r>
              <a:rPr lang="en-GB" baseline="0" dirty="0" smtClean="0"/>
              <a:t> review meetings and meetings for the technical steering committee are the closest we get to the regular face-to-face meetings.</a:t>
            </a:r>
          </a:p>
          <a:p>
            <a:endParaRPr lang="en-GB" baseline="0" dirty="0" smtClean="0"/>
          </a:p>
          <a:p>
            <a:r>
              <a:rPr lang="en-GB" baseline="0" dirty="0" smtClean="0"/>
              <a:t>Starting out was a good example of using these tools, the new starters at ILL ran through some training exercises, opened PRs on GitHub, checked by Jenkins. Then we had meetings via Skype to discuss some of the exercises, and followed up with a few changes discussed on Slack.</a:t>
            </a:r>
          </a:p>
          <a:p>
            <a:endParaRPr lang="en-GB" baseline="0" dirty="0" smtClean="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5</a:t>
            </a:fld>
            <a:endParaRPr lang="fr-FR" altLang="en-US"/>
          </a:p>
        </p:txBody>
      </p:sp>
    </p:spTree>
    <p:extLst>
      <p:ext uri="{BB962C8B-B14F-4D97-AF65-F5344CB8AC3E}">
        <p14:creationId xmlns:p14="http://schemas.microsoft.com/office/powerpoint/2010/main" val="396273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 will just say</a:t>
            </a:r>
            <a:r>
              <a:rPr lang="en-GB" baseline="0" dirty="0" smtClean="0"/>
              <a:t> a bit more about Lamp and </a:t>
            </a:r>
            <a:r>
              <a:rPr lang="en-GB" baseline="0" dirty="0" err="1" smtClean="0"/>
              <a:t>Mantid</a:t>
            </a:r>
            <a:r>
              <a:rPr lang="en-GB" baseline="0" dirty="0" smtClean="0"/>
              <a:t>. Lamp has been in development for over 20 years at the ILL. This means it has great support for data reduction on the ILL instrument, going back to when it first started. This can make it hard to understand the many branches in the code, so the plan with </a:t>
            </a:r>
            <a:r>
              <a:rPr lang="en-GB" baseline="0" dirty="0" err="1" smtClean="0"/>
              <a:t>Mantid</a:t>
            </a:r>
            <a:r>
              <a:rPr lang="en-GB" baseline="0" dirty="0" smtClean="0"/>
              <a:t> is to only support data going forward. It is based in IDL, so does have good cross platform support.</a:t>
            </a:r>
          </a:p>
          <a:p>
            <a:endParaRPr lang="en-GB" baseline="0" dirty="0" smtClean="0"/>
          </a:p>
          <a:p>
            <a:r>
              <a:rPr lang="en-GB" baseline="0" dirty="0" err="1" smtClean="0"/>
              <a:t>Mantid</a:t>
            </a:r>
            <a:r>
              <a:rPr lang="en-GB" baseline="0" dirty="0" smtClean="0"/>
              <a:t> was chosen for adoption primarily due to the opportunity to share effort and collaborate with other institutions in the neutron scattering community that I mentioned earlier. As well as shared effort this provides a common software framework for users who may be working at more than one facility.</a:t>
            </a:r>
          </a:p>
          <a:p>
            <a:endParaRPr lang="en-GB" baseline="0" dirty="0" smtClean="0"/>
          </a:p>
          <a:p>
            <a:r>
              <a:rPr lang="en-GB" baseline="0" dirty="0" smtClean="0"/>
              <a:t>However, </a:t>
            </a:r>
            <a:r>
              <a:rPr lang="en-GB" baseline="0" dirty="0" err="1" smtClean="0"/>
              <a:t>Mantid</a:t>
            </a:r>
            <a:r>
              <a:rPr lang="en-GB" baseline="0" dirty="0" smtClean="0"/>
              <a:t> and Lamp do have fairly similar approaches to things.</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6</a:t>
            </a:fld>
            <a:endParaRPr lang="fr-FR" altLang="en-US"/>
          </a:p>
        </p:txBody>
      </p:sp>
    </p:spTree>
    <p:extLst>
      <p:ext uri="{BB962C8B-B14F-4D97-AF65-F5344CB8AC3E}">
        <p14:creationId xmlns:p14="http://schemas.microsoft.com/office/powerpoint/2010/main" val="4202529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Both</a:t>
            </a:r>
            <a:r>
              <a:rPr lang="en-GB" baseline="0" dirty="0" smtClean="0"/>
              <a:t> have workspaces, for loading and manipulating data…</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7</a:t>
            </a:fld>
            <a:endParaRPr lang="fr-FR" altLang="en-US"/>
          </a:p>
        </p:txBody>
      </p:sp>
    </p:spTree>
    <p:extLst>
      <p:ext uri="{BB962C8B-B14F-4D97-AF65-F5344CB8AC3E}">
        <p14:creationId xmlns:p14="http://schemas.microsoft.com/office/powerpoint/2010/main" val="4202529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both have algorithms, in Lamp’s case they are called macros…</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8</a:t>
            </a:fld>
            <a:endParaRPr lang="fr-FR" altLang="en-US"/>
          </a:p>
        </p:txBody>
      </p:sp>
    </p:spTree>
    <p:extLst>
      <p:ext uri="{BB962C8B-B14F-4D97-AF65-F5344CB8AC3E}">
        <p14:creationId xmlns:p14="http://schemas.microsoft.com/office/powerpoint/2010/main" val="420252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both have plotting</a:t>
            </a:r>
            <a:r>
              <a:rPr lang="en-GB" baseline="0" dirty="0" smtClean="0"/>
              <a:t> functionality…</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9</a:t>
            </a:fld>
            <a:endParaRPr lang="fr-FR" altLang="en-US"/>
          </a:p>
        </p:txBody>
      </p:sp>
    </p:spTree>
    <p:extLst>
      <p:ext uri="{BB962C8B-B14F-4D97-AF65-F5344CB8AC3E}">
        <p14:creationId xmlns:p14="http://schemas.microsoft.com/office/powerpoint/2010/main" val="42025296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3.xml"/><Relationship Id="rId1" Type="http://schemas.openxmlformats.org/officeDocument/2006/relationships/themeOverride" Target="../theme/themeOverride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 signature">
    <p:spTree>
      <p:nvGrpSpPr>
        <p:cNvPr id="1" name=""/>
        <p:cNvGrpSpPr/>
        <p:nvPr/>
      </p:nvGrpSpPr>
      <p:grpSpPr>
        <a:xfrm>
          <a:off x="0" y="0"/>
          <a:ext cx="0" cy="0"/>
          <a:chOff x="0" y="0"/>
          <a:chExt cx="0" cy="0"/>
        </a:xfrm>
      </p:grpSpPr>
      <p:pic>
        <p:nvPicPr>
          <p:cNvPr id="4" name="Image 1" descr=" A - PowerPoint Intro Blanche V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 name="Rectangle 5"/>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7"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56600" y="6191250"/>
            <a:ext cx="5286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ZoneTexte 5"/>
          <p:cNvSpPr txBox="1">
            <a:spLocks noChangeArrowheads="1"/>
          </p:cNvSpPr>
          <p:nvPr/>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dirty="0" smtClean="0">
                <a:latin typeface="Verdana" panose="020B0604030504040204" pitchFamily="34" charset="0"/>
                <a:ea typeface="Verdana" panose="020B0604030504040204" pitchFamily="34" charset="0"/>
                <a:cs typeface="Verdana" panose="020B0604030504040204" pitchFamily="34" charset="0"/>
              </a:rPr>
              <a:t>Auteur - Date</a:t>
            </a:r>
          </a:p>
        </p:txBody>
      </p:sp>
      <p:pic>
        <p:nvPicPr>
          <p:cNvPr id="11" name="Imag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ZoneTexte 7"/>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C0D1E625-8FB7-4EB9-909C-9CE8B63FC779}"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
        <p:nvSpPr>
          <p:cNvPr id="8" name="Title 1"/>
          <p:cNvSpPr>
            <a:spLocks noGrp="1"/>
          </p:cNvSpPr>
          <p:nvPr>
            <p:ph type="ctrTitle"/>
          </p:nvPr>
        </p:nvSpPr>
        <p:spPr>
          <a:xfrm>
            <a:off x="227014" y="2437560"/>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372344"/>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Tree>
    <p:extLst>
      <p:ext uri="{BB962C8B-B14F-4D97-AF65-F5344CB8AC3E}">
        <p14:creationId xmlns:p14="http://schemas.microsoft.com/office/powerpoint/2010/main" val="1862845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nd">
    <p:spTree>
      <p:nvGrpSpPr>
        <p:cNvPr id="1" name=""/>
        <p:cNvGrpSpPr/>
        <p:nvPr/>
      </p:nvGrpSpPr>
      <p:grpSpPr>
        <a:xfrm>
          <a:off x="0" y="0"/>
          <a:ext cx="0" cy="0"/>
          <a:chOff x="0" y="0"/>
          <a:chExt cx="0" cy="0"/>
        </a:xfrm>
      </p:grpSpPr>
      <p:pic>
        <p:nvPicPr>
          <p:cNvPr id="2" name="Image 1" descr=" I - PowerPoint Fi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 name="Rectangle 3"/>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6"/>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8BC9841B-EF99-4B8B-AD59-30C924CDDDBF}"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pic>
        <p:nvPicPr>
          <p:cNvPr id="8" name="Image 7" descr=" I - PowerPoint Fin_Text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3525" y="2811463"/>
            <a:ext cx="3011488"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0180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Diapositive de titr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re 8"/>
          <p:cNvSpPr>
            <a:spLocks noGrp="1"/>
          </p:cNvSpPr>
          <p:nvPr>
            <p:ph type="ctrTitle"/>
          </p:nvPr>
        </p:nvSpPr>
        <p:spPr>
          <a:xfrm>
            <a:off x="533400" y="714356"/>
            <a:ext cx="7851648" cy="1828800"/>
          </a:xfrm>
          <a:prstGeom prst="rect">
            <a:avLst/>
          </a:prstGeo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000" b="1">
                <a:ln>
                  <a:noFill/>
                </a:ln>
                <a:solidFill>
                  <a:schemeClr val="accent1">
                    <a:lumMod val="40000"/>
                    <a:lumOff val="60000"/>
                  </a:schemeClr>
                </a:solidFill>
                <a:effectLst>
                  <a:outerShdw blurRad="38100" dist="25400" dir="5400000" algn="tl" rotWithShape="0">
                    <a:srgbClr val="000000">
                      <a:alpha val="43000"/>
                    </a:srgbClr>
                  </a:outerShdw>
                </a:effectLst>
                <a:latin typeface="+mj-lt"/>
                <a:ea typeface="+mj-ea"/>
                <a:cs typeface="+mj-cs"/>
              </a:defRPr>
            </a:lvl1pPr>
          </a:lstStyle>
          <a:p>
            <a:r>
              <a:rPr lang="fr-FR" smtClean="0"/>
              <a:t>Cliquez pour modifier le style du titre</a:t>
            </a:r>
            <a:endParaRPr lang="en-US" dirty="0"/>
          </a:p>
        </p:txBody>
      </p:sp>
      <p:sp>
        <p:nvSpPr>
          <p:cNvPr id="17" name="Sous-titre 16"/>
          <p:cNvSpPr>
            <a:spLocks noGrp="1"/>
          </p:cNvSpPr>
          <p:nvPr>
            <p:ph type="subTitle" idx="1"/>
          </p:nvPr>
        </p:nvSpPr>
        <p:spPr>
          <a:xfrm>
            <a:off x="533400" y="2643182"/>
            <a:ext cx="7854696" cy="1752600"/>
          </a:xfrm>
          <a:prstGeom prst="rect">
            <a:avLst/>
          </a:prstGeo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fr-FR" smtClean="0"/>
              <a:t>Cliquez pour modifier le style des sous-titres du masque</a:t>
            </a:r>
            <a:endParaRPr lang="en-US"/>
          </a:p>
        </p:txBody>
      </p:sp>
      <p:sp>
        <p:nvSpPr>
          <p:cNvPr id="4" name="Espace réservé du pied de page 18"/>
          <p:cNvSpPr>
            <a:spLocks noGrp="1"/>
          </p:cNvSpPr>
          <p:nvPr>
            <p:ph type="ftr" sz="quarter" idx="10"/>
          </p:nvPr>
        </p:nvSpPr>
        <p:spPr>
          <a:xfrm>
            <a:off x="2667000" y="6356350"/>
            <a:ext cx="3352800" cy="365125"/>
          </a:xfrm>
          <a:prstGeom prst="rect">
            <a:avLst/>
          </a:prstGeom>
        </p:spPr>
        <p:txBody>
          <a:bodyPr/>
          <a:lstStyle>
            <a:lvl1pPr>
              <a:defRPr>
                <a:solidFill>
                  <a:schemeClr val="tx2">
                    <a:shade val="90000"/>
                  </a:schemeClr>
                </a:solidFill>
              </a:defRPr>
            </a:lvl1pPr>
          </a:lstStyle>
          <a:p>
            <a:pPr>
              <a:defRPr/>
            </a:pPr>
            <a:endParaRPr lang="en-US"/>
          </a:p>
        </p:txBody>
      </p:sp>
      <p:sp>
        <p:nvSpPr>
          <p:cNvPr id="5" name="Espace réservé du numéro de diapositive 26"/>
          <p:cNvSpPr>
            <a:spLocks noGrp="1"/>
          </p:cNvSpPr>
          <p:nvPr>
            <p:ph type="sldNum" sz="quarter" idx="11"/>
          </p:nvPr>
        </p:nvSpPr>
        <p:spPr>
          <a:xfrm>
            <a:off x="7924800" y="6356350"/>
            <a:ext cx="7620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F68E5F76-1BEA-45D2-96D1-CADBD2C38CB7}" type="slidenum">
              <a:rPr lang="en-US" altLang="en-US"/>
              <a:pPr/>
              <a:t>‹#›</a:t>
            </a:fld>
            <a:endParaRPr lang="en-US" altLang="en-US"/>
          </a:p>
        </p:txBody>
      </p:sp>
      <p:sp>
        <p:nvSpPr>
          <p:cNvPr id="6" name="Espace réservé de la date 9"/>
          <p:cNvSpPr>
            <a:spLocks noGrp="1"/>
          </p:cNvSpPr>
          <p:nvPr>
            <p:ph type="dt" sz="half" idx="12"/>
          </p:nvPr>
        </p:nvSpPr>
        <p:spPr>
          <a:xfrm>
            <a:off x="457200" y="6356350"/>
            <a:ext cx="2133600" cy="365125"/>
          </a:xfrm>
          <a:prstGeom prst="rect">
            <a:avLst/>
          </a:prstGeom>
        </p:spPr>
        <p:txBody>
          <a:bodyPr/>
          <a:lstStyle>
            <a:lvl1pPr algn="l" eaLnBrk="1" latinLnBrk="0" hangingPunct="1">
              <a:defRPr kumimoji="0" sz="1200">
                <a:solidFill>
                  <a:schemeClr val="tx2">
                    <a:shade val="90000"/>
                  </a:schemeClr>
                </a:solidFill>
              </a:defRPr>
            </a:lvl1pPr>
          </a:lstStyle>
          <a:p>
            <a:pPr>
              <a:defRPr/>
            </a:pPr>
            <a:r>
              <a:rPr lang="en-US"/>
              <a:t>16-Oct-09</a:t>
            </a:r>
            <a:endParaRPr lang="en-US">
              <a:solidFill>
                <a:schemeClr val="tx1">
                  <a:shade val="50000"/>
                </a:schemeClr>
              </a:solidFill>
            </a:endParaRPr>
          </a:p>
        </p:txBody>
      </p:sp>
    </p:spTree>
    <p:extLst>
      <p:ext uri="{BB962C8B-B14F-4D97-AF65-F5344CB8AC3E}">
        <p14:creationId xmlns:p14="http://schemas.microsoft.com/office/powerpoint/2010/main" val="8979740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928670"/>
            <a:ext cx="8229600" cy="1153276"/>
          </a:xfrm>
          <a:prstGeom prst="rect">
            <a:avLst/>
          </a:prstGeom>
        </p:spPr>
        <p:txBody>
          <a:bodyPr/>
          <a:lstStyle/>
          <a:p>
            <a:r>
              <a:rPr lang="fr-FR" smtClean="0"/>
              <a:t>Cliquez pour modifier le style du titre</a:t>
            </a:r>
            <a:endParaRPr lang="en-US" dirty="0"/>
          </a:p>
        </p:txBody>
      </p:sp>
      <p:sp>
        <p:nvSpPr>
          <p:cNvPr id="3" name="Espace réservé du contenu 2"/>
          <p:cNvSpPr>
            <a:spLocks noGrp="1"/>
          </p:cNvSpPr>
          <p:nvPr>
            <p:ph idx="1"/>
          </p:nvPr>
        </p:nvSpPr>
        <p:spPr>
          <a:xfrm>
            <a:off x="457200" y="2143125"/>
            <a:ext cx="8229600" cy="4181475"/>
          </a:xfrm>
          <a:prstGeom prst="rect">
            <a:avLst/>
          </a:prstGeom>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Espace réservé du pied de page 4"/>
          <p:cNvSpPr>
            <a:spLocks noGrp="1"/>
          </p:cNvSpPr>
          <p:nvPr>
            <p:ph type="ftr" sz="quarter" idx="10"/>
          </p:nvPr>
        </p:nvSpPr>
        <p:spPr>
          <a:xfrm>
            <a:off x="2667000" y="6356350"/>
            <a:ext cx="3352800" cy="365125"/>
          </a:xfrm>
          <a:prstGeom prst="rect">
            <a:avLst/>
          </a:prstGeom>
        </p:spPr>
        <p:txBody>
          <a:bodyPr/>
          <a:lstStyle>
            <a:lvl1pPr>
              <a:defRPr>
                <a:solidFill>
                  <a:schemeClr val="tx2">
                    <a:shade val="90000"/>
                  </a:schemeClr>
                </a:solidFill>
              </a:defRPr>
            </a:lvl1pPr>
          </a:lstStyle>
          <a:p>
            <a:pPr>
              <a:defRPr/>
            </a:pPr>
            <a:endParaRPr lang="en-US"/>
          </a:p>
        </p:txBody>
      </p:sp>
      <p:sp>
        <p:nvSpPr>
          <p:cNvPr id="5" name="Espace réservé du numéro de diapositive 5"/>
          <p:cNvSpPr>
            <a:spLocks noGrp="1"/>
          </p:cNvSpPr>
          <p:nvPr>
            <p:ph type="sldNum" sz="quarter" idx="11"/>
          </p:nvPr>
        </p:nvSpPr>
        <p:spPr>
          <a:xfrm>
            <a:off x="7924800" y="6356350"/>
            <a:ext cx="7620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A4131EFE-77D0-4E65-A697-4DAC4A73DC87}" type="slidenum">
              <a:rPr lang="en-US" altLang="en-US"/>
              <a:pPr/>
              <a:t>‹#›</a:t>
            </a:fld>
            <a:endParaRPr lang="en-US" altLang="en-US"/>
          </a:p>
        </p:txBody>
      </p:sp>
      <p:sp>
        <p:nvSpPr>
          <p:cNvPr id="6" name="Espace réservé de la date 9"/>
          <p:cNvSpPr>
            <a:spLocks noGrp="1"/>
          </p:cNvSpPr>
          <p:nvPr>
            <p:ph type="dt" sz="half" idx="12"/>
          </p:nvPr>
        </p:nvSpPr>
        <p:spPr>
          <a:xfrm>
            <a:off x="457200" y="6356350"/>
            <a:ext cx="2133600" cy="365125"/>
          </a:xfrm>
          <a:prstGeom prst="rect">
            <a:avLst/>
          </a:prstGeom>
        </p:spPr>
        <p:txBody>
          <a:bodyPr/>
          <a:lstStyle>
            <a:lvl1pPr algn="l" eaLnBrk="1" latinLnBrk="0" hangingPunct="1">
              <a:defRPr kumimoji="0" sz="1200">
                <a:solidFill>
                  <a:schemeClr val="tx2">
                    <a:shade val="90000"/>
                  </a:schemeClr>
                </a:solidFill>
              </a:defRPr>
            </a:lvl1pPr>
          </a:lstStyle>
          <a:p>
            <a:pPr>
              <a:defRPr/>
            </a:pPr>
            <a:r>
              <a:rPr lang="en-US"/>
              <a:t>16-Oct-09</a:t>
            </a:r>
            <a:endParaRPr lang="en-US">
              <a:solidFill>
                <a:schemeClr val="tx1">
                  <a:shade val="50000"/>
                </a:schemeClr>
              </a:solidFill>
            </a:endParaRPr>
          </a:p>
        </p:txBody>
      </p:sp>
    </p:spTree>
    <p:extLst>
      <p:ext uri="{BB962C8B-B14F-4D97-AF65-F5344CB8AC3E}">
        <p14:creationId xmlns:p14="http://schemas.microsoft.com/office/powerpoint/2010/main" val="1512828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ndard layout + signature">
    <p:spTree>
      <p:nvGrpSpPr>
        <p:cNvPr id="1" name=""/>
        <p:cNvGrpSpPr/>
        <p:nvPr/>
      </p:nvGrpSpPr>
      <p:grpSpPr>
        <a:xfrm>
          <a:off x="0" y="0"/>
          <a:ext cx="0" cy="0"/>
          <a:chOff x="0" y="0"/>
          <a:chExt cx="0" cy="0"/>
        </a:xfrm>
      </p:grpSpPr>
      <p:sp>
        <p:nvSpPr>
          <p:cNvPr id="11" name="Espace réservé du contenu 7"/>
          <p:cNvSpPr>
            <a:spLocks noGrp="1"/>
          </p:cNvSpPr>
          <p:nvPr>
            <p:ph sz="quarter" idx="17"/>
          </p:nvPr>
        </p:nvSpPr>
        <p:spPr>
          <a:xfrm>
            <a:off x="162630" y="1703170"/>
            <a:ext cx="8727371" cy="4312397"/>
          </a:xfrm>
          <a:prstGeom prst="rect">
            <a:avLst/>
          </a:prstGeom>
        </p:spPr>
        <p:txBody>
          <a:bodyPr vert="horz"/>
          <a:lstStyle>
            <a:lvl1pPr marL="182563" indent="-182563">
              <a:defRPr sz="2400" b="0" i="0">
                <a:latin typeface="Cambria" panose="02040503050406030204" pitchFamily="18" charset="0"/>
                <a:cs typeface="Verdana"/>
              </a:defRPr>
            </a:lvl1pPr>
            <a:lvl2pPr marL="355600" indent="-173038">
              <a:buSzPct val="50000"/>
              <a:defRPr sz="1600" b="0" i="0">
                <a:latin typeface="Cambria" panose="02040503050406030204" pitchFamily="18" charset="0"/>
                <a:cs typeface="Verdana"/>
              </a:defRPr>
            </a:lvl2pPr>
            <a:lvl3pPr marL="539750" indent="-184150">
              <a:buSzPct val="50000"/>
              <a:buFont typeface="Wingdings" charset="2"/>
              <a:buChar char="§"/>
              <a:defRPr sz="1400" b="0" i="0">
                <a:latin typeface="Cambria" panose="02040503050406030204" pitchFamily="18" charset="0"/>
                <a:cs typeface="Verdana"/>
              </a:defRPr>
            </a:lvl3pPr>
            <a:lvl4pPr marL="722313" indent="-182563">
              <a:buSzPct val="50000"/>
              <a:buFont typeface="Courier New"/>
              <a:buChar char="o"/>
              <a:defRPr sz="1100" b="0" i="0">
                <a:latin typeface="Cambria" panose="02040503050406030204" pitchFamily="18" charset="0"/>
                <a:cs typeface="Verdana"/>
              </a:defRPr>
            </a:lvl4pPr>
            <a:lvl5pPr>
              <a:defRPr b="0" i="0">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3"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Cambria" panose="02040503050406030204" pitchFamily="18" charset="0"/>
                <a:cs typeface="Verdana"/>
              </a:defRPr>
            </a:lvl1pPr>
          </a:lstStyle>
          <a:p>
            <a:pPr lvl="0"/>
            <a:r>
              <a:rPr lang="fr-FR" dirty="0" smtClean="0"/>
              <a:t>Modifiez les styles du texte du masque</a:t>
            </a:r>
          </a:p>
        </p:txBody>
      </p:sp>
      <p:sp>
        <p:nvSpPr>
          <p:cNvPr id="9"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Cambria" panose="02040503050406030204" pitchFamily="18" charset="0"/>
                <a:cs typeface="Verdana"/>
              </a:defRPr>
            </a:lvl1pPr>
          </a:lstStyle>
          <a:p>
            <a:pPr lvl="0"/>
            <a:r>
              <a:rPr lang="fr-FR" dirty="0" smtClean="0"/>
              <a:t>Modifiez les styles du texte du masque</a:t>
            </a:r>
          </a:p>
        </p:txBody>
      </p:sp>
    </p:spTree>
    <p:extLst>
      <p:ext uri="{BB962C8B-B14F-4D97-AF65-F5344CB8AC3E}">
        <p14:creationId xmlns:p14="http://schemas.microsoft.com/office/powerpoint/2010/main" val="1898846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 signature">
    <p:spTree>
      <p:nvGrpSpPr>
        <p:cNvPr id="1" name=""/>
        <p:cNvGrpSpPr/>
        <p:nvPr/>
      </p:nvGrpSpPr>
      <p:grpSpPr>
        <a:xfrm>
          <a:off x="0" y="0"/>
          <a:ext cx="0" cy="0"/>
          <a:chOff x="0" y="0"/>
          <a:chExt cx="0" cy="0"/>
        </a:xfrm>
      </p:grpSpPr>
      <p:sp>
        <p:nvSpPr>
          <p:cNvPr id="6"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2" name="Espace réservé du contenu 7"/>
          <p:cNvSpPr>
            <a:spLocks noGrp="1"/>
          </p:cNvSpPr>
          <p:nvPr>
            <p:ph sz="quarter" idx="11"/>
          </p:nvPr>
        </p:nvSpPr>
        <p:spPr>
          <a:xfrm>
            <a:off x="4725493" y="1703170"/>
            <a:ext cx="4064000"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contenu 7"/>
          <p:cNvSpPr>
            <a:spLocks noGrp="1"/>
          </p:cNvSpPr>
          <p:nvPr>
            <p:ph sz="quarter" idx="17"/>
          </p:nvPr>
        </p:nvSpPr>
        <p:spPr>
          <a:xfrm>
            <a:off x="162630" y="1703170"/>
            <a:ext cx="4317999"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7"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8"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265978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with callout + signature">
    <p:spTree>
      <p:nvGrpSpPr>
        <p:cNvPr id="1" name=""/>
        <p:cNvGrpSpPr/>
        <p:nvPr/>
      </p:nvGrpSpPr>
      <p:grpSpPr>
        <a:xfrm>
          <a:off x="0" y="0"/>
          <a:ext cx="0" cy="0"/>
          <a:chOff x="0" y="0"/>
          <a:chExt cx="0" cy="0"/>
        </a:xfrm>
      </p:grpSpPr>
      <p:sp>
        <p:nvSpPr>
          <p:cNvPr id="9"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5" name="Espace réservé du texte 3"/>
          <p:cNvSpPr>
            <a:spLocks noGrp="1"/>
          </p:cNvSpPr>
          <p:nvPr>
            <p:ph type="body" sz="quarter" idx="15"/>
          </p:nvPr>
        </p:nvSpPr>
        <p:spPr>
          <a:xfrm>
            <a:off x="170181" y="526242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6" name="Espace réservé du texte 3"/>
          <p:cNvSpPr>
            <a:spLocks noGrp="1"/>
          </p:cNvSpPr>
          <p:nvPr>
            <p:ph type="body" sz="quarter" idx="16"/>
          </p:nvPr>
        </p:nvSpPr>
        <p:spPr>
          <a:xfrm>
            <a:off x="4743768" y="526242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7" name="Espace réservé du contenu 7"/>
          <p:cNvSpPr>
            <a:spLocks noGrp="1"/>
          </p:cNvSpPr>
          <p:nvPr>
            <p:ph sz="quarter" idx="11"/>
          </p:nvPr>
        </p:nvSpPr>
        <p:spPr>
          <a:xfrm>
            <a:off x="4725493" y="1703169"/>
            <a:ext cx="4064000"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8" name="Espace réservé du contenu 7"/>
          <p:cNvSpPr>
            <a:spLocks noGrp="1"/>
          </p:cNvSpPr>
          <p:nvPr>
            <p:ph sz="quarter" idx="17"/>
          </p:nvPr>
        </p:nvSpPr>
        <p:spPr>
          <a:xfrm>
            <a:off x="162630" y="1703169"/>
            <a:ext cx="4317999"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2"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3"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2747126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V1-2 + signature">
    <p:spTree>
      <p:nvGrpSpPr>
        <p:cNvPr id="1" name=""/>
        <p:cNvGrpSpPr/>
        <p:nvPr/>
      </p:nvGrpSpPr>
      <p:grpSpPr>
        <a:xfrm>
          <a:off x="0" y="0"/>
          <a:ext cx="0" cy="0"/>
          <a:chOff x="0" y="0"/>
          <a:chExt cx="0" cy="0"/>
        </a:xfrm>
      </p:grpSpPr>
      <p:sp>
        <p:nvSpPr>
          <p:cNvPr id="5" name="Rectangle 4"/>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 name="Rectangle 5"/>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7" name="Espace réservé du contenu 7"/>
          <p:cNvSpPr>
            <a:spLocks noGrp="1"/>
          </p:cNvSpPr>
          <p:nvPr>
            <p:ph sz="quarter" idx="17"/>
          </p:nvPr>
        </p:nvSpPr>
        <p:spPr>
          <a:xfrm>
            <a:off x="162630" y="1703170"/>
            <a:ext cx="8727371"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0"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001064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V1-2 + signature">
    <p:spTree>
      <p:nvGrpSpPr>
        <p:cNvPr id="1" name=""/>
        <p:cNvGrpSpPr/>
        <p:nvPr/>
      </p:nvGrpSpPr>
      <p:grpSpPr>
        <a:xfrm>
          <a:off x="0" y="0"/>
          <a:ext cx="0" cy="0"/>
          <a:chOff x="0" y="0"/>
          <a:chExt cx="0" cy="0"/>
        </a:xfrm>
      </p:grpSpPr>
      <p:sp>
        <p:nvSpPr>
          <p:cNvPr id="6" name="Rectangle 5"/>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3" name="Espace réservé du contenu 7"/>
          <p:cNvSpPr>
            <a:spLocks noGrp="1"/>
          </p:cNvSpPr>
          <p:nvPr>
            <p:ph sz="quarter" idx="11"/>
          </p:nvPr>
        </p:nvSpPr>
        <p:spPr>
          <a:xfrm>
            <a:off x="4725493" y="1703170"/>
            <a:ext cx="4064000"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4" name="Espace réservé du contenu 7"/>
          <p:cNvSpPr>
            <a:spLocks noGrp="1"/>
          </p:cNvSpPr>
          <p:nvPr>
            <p:ph sz="quarter" idx="17"/>
          </p:nvPr>
        </p:nvSpPr>
        <p:spPr>
          <a:xfrm>
            <a:off x="162630" y="1703170"/>
            <a:ext cx="4317999"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5"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563744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V1-2 with callout + signature">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0" name="Rectangle 9"/>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2"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1" name="Espace réservé du contenu 7"/>
          <p:cNvSpPr>
            <a:spLocks noGrp="1"/>
          </p:cNvSpPr>
          <p:nvPr>
            <p:ph sz="quarter" idx="11"/>
          </p:nvPr>
        </p:nvSpPr>
        <p:spPr>
          <a:xfrm>
            <a:off x="4725493" y="1703171"/>
            <a:ext cx="4064000"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3"/>
          <p:cNvSpPr>
            <a:spLocks noGrp="1"/>
          </p:cNvSpPr>
          <p:nvPr>
            <p:ph type="body" sz="quarter" idx="15"/>
          </p:nvPr>
        </p:nvSpPr>
        <p:spPr>
          <a:xfrm>
            <a:off x="170181" y="466554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3" name="Espace réservé du texte 3"/>
          <p:cNvSpPr>
            <a:spLocks noGrp="1"/>
          </p:cNvSpPr>
          <p:nvPr>
            <p:ph type="body" sz="quarter" idx="16"/>
          </p:nvPr>
        </p:nvSpPr>
        <p:spPr>
          <a:xfrm>
            <a:off x="4743768" y="466554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4" name="Espace réservé du contenu 7"/>
          <p:cNvSpPr>
            <a:spLocks noGrp="1"/>
          </p:cNvSpPr>
          <p:nvPr>
            <p:ph sz="quarter" idx="17"/>
          </p:nvPr>
        </p:nvSpPr>
        <p:spPr>
          <a:xfrm>
            <a:off x="162630" y="1703171"/>
            <a:ext cx="4317999"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6"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7"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3497596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11" name="Espace réservé du contenu 7"/>
          <p:cNvSpPr>
            <a:spLocks noGrp="1"/>
          </p:cNvSpPr>
          <p:nvPr>
            <p:ph sz="quarter" idx="17"/>
          </p:nvPr>
        </p:nvSpPr>
        <p:spPr>
          <a:xfrm>
            <a:off x="162630" y="1703170"/>
            <a:ext cx="8727371"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5"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6"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06477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 picture V1 + signature">
    <p:spTree>
      <p:nvGrpSpPr>
        <p:cNvPr id="1" name=""/>
        <p:cNvGrpSpPr/>
        <p:nvPr/>
      </p:nvGrpSpPr>
      <p:grpSpPr>
        <a:xfrm>
          <a:off x="0" y="0"/>
          <a:ext cx="0" cy="0"/>
          <a:chOff x="0" y="0"/>
          <a:chExt cx="0" cy="0"/>
        </a:xfrm>
      </p:grpSpPr>
      <p:pic>
        <p:nvPicPr>
          <p:cNvPr id="5" name="Image 1" descr=" C - PowerPoint Intro Blanche V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3"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ctrTitle"/>
          </p:nvPr>
        </p:nvSpPr>
        <p:spPr>
          <a:xfrm>
            <a:off x="227014" y="3033509"/>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968293"/>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
        <p:nvSpPr>
          <p:cNvPr id="11" name="Espace réservé pour une image  18"/>
          <p:cNvSpPr>
            <a:spLocks noGrp="1"/>
          </p:cNvSpPr>
          <p:nvPr>
            <p:ph type="pic" sz="quarter" idx="14"/>
          </p:nvPr>
        </p:nvSpPr>
        <p:spPr>
          <a:xfrm>
            <a:off x="0" y="0"/>
            <a:ext cx="9144000" cy="2999317"/>
          </a:xfrm>
          <a:prstGeom prst="rect">
            <a:avLst/>
          </a:prstGeom>
          <a:solidFill>
            <a:schemeClr val="bg1">
              <a:lumMod val="95000"/>
            </a:schemeClr>
          </a:solidFill>
        </p:spPr>
        <p:txBody>
          <a:bodyPr lIns="91437" tIns="45718" rIns="91437" bIns="45718"/>
          <a:lstStyle>
            <a:lvl1pPr>
              <a:buNone/>
              <a:defRPr sz="1400">
                <a:solidFill>
                  <a:schemeClr val="bg1">
                    <a:lumMod val="85000"/>
                  </a:schemeClr>
                </a:solidFill>
              </a:defRPr>
            </a:lvl1pPr>
          </a:lstStyle>
          <a:p>
            <a:pPr lvl="0"/>
            <a:r>
              <a:rPr lang="fr-FR" noProof="0" smtClean="0"/>
              <a:t>Cliquez sur l'icône pour ajouter une image</a:t>
            </a:r>
            <a:endParaRPr lang="en-US" noProof="0" dirty="0"/>
          </a:p>
        </p:txBody>
      </p:sp>
      <p:pic>
        <p:nvPicPr>
          <p:cNvPr id="15" name="Picture 3" descr="C:\Users\BUSI\Documents\Bastille\Autumun 2016 Conference Poster\Mantid_Logo_with_icon.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504" y="6144608"/>
            <a:ext cx="1080120" cy="6012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BUSI\Documents\Bastille\NoBugs Talk\ILL_logo-web.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356600" y="6191250"/>
            <a:ext cx="582015"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072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2" name="Espace réservé du contenu 7"/>
          <p:cNvSpPr>
            <a:spLocks noGrp="1"/>
          </p:cNvSpPr>
          <p:nvPr>
            <p:ph sz="quarter" idx="11"/>
          </p:nvPr>
        </p:nvSpPr>
        <p:spPr>
          <a:xfrm>
            <a:off x="4725493" y="1703170"/>
            <a:ext cx="4064000"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contenu 7"/>
          <p:cNvSpPr>
            <a:spLocks noGrp="1"/>
          </p:cNvSpPr>
          <p:nvPr>
            <p:ph sz="quarter" idx="17"/>
          </p:nvPr>
        </p:nvSpPr>
        <p:spPr>
          <a:xfrm>
            <a:off x="162630" y="1703170"/>
            <a:ext cx="4317999"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7"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334742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s with callout">
    <p:spTree>
      <p:nvGrpSpPr>
        <p:cNvPr id="1" name=""/>
        <p:cNvGrpSpPr/>
        <p:nvPr/>
      </p:nvGrpSpPr>
      <p:grpSpPr>
        <a:xfrm>
          <a:off x="0" y="0"/>
          <a:ext cx="0" cy="0"/>
          <a:chOff x="0" y="0"/>
          <a:chExt cx="0" cy="0"/>
        </a:xfrm>
      </p:grpSpPr>
      <p:sp>
        <p:nvSpPr>
          <p:cNvPr id="5" name="Espace réservé du texte 3"/>
          <p:cNvSpPr>
            <a:spLocks noGrp="1"/>
          </p:cNvSpPr>
          <p:nvPr>
            <p:ph type="body" sz="quarter" idx="15"/>
          </p:nvPr>
        </p:nvSpPr>
        <p:spPr>
          <a:xfrm>
            <a:off x="170181" y="526242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6" name="Espace réservé du texte 3"/>
          <p:cNvSpPr>
            <a:spLocks noGrp="1"/>
          </p:cNvSpPr>
          <p:nvPr>
            <p:ph type="body" sz="quarter" idx="16"/>
          </p:nvPr>
        </p:nvSpPr>
        <p:spPr>
          <a:xfrm>
            <a:off x="4743768" y="526242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7" name="Espace réservé du contenu 7"/>
          <p:cNvSpPr>
            <a:spLocks noGrp="1"/>
          </p:cNvSpPr>
          <p:nvPr>
            <p:ph sz="quarter" idx="11"/>
          </p:nvPr>
        </p:nvSpPr>
        <p:spPr>
          <a:xfrm>
            <a:off x="4725493" y="1703169"/>
            <a:ext cx="4064000"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8" name="Espace réservé du contenu 7"/>
          <p:cNvSpPr>
            <a:spLocks noGrp="1"/>
          </p:cNvSpPr>
          <p:nvPr>
            <p:ph sz="quarter" idx="17"/>
          </p:nvPr>
        </p:nvSpPr>
        <p:spPr>
          <a:xfrm>
            <a:off x="162630" y="1703169"/>
            <a:ext cx="4317999"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2"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04097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andard layout V1-2">
    <p:spTree>
      <p:nvGrpSpPr>
        <p:cNvPr id="1" name=""/>
        <p:cNvGrpSpPr/>
        <p:nvPr/>
      </p:nvGrpSpPr>
      <p:grpSpPr>
        <a:xfrm>
          <a:off x="0" y="0"/>
          <a:ext cx="0" cy="0"/>
          <a:chOff x="0" y="0"/>
          <a:chExt cx="0" cy="0"/>
        </a:xfrm>
      </p:grpSpPr>
      <p:sp>
        <p:nvSpPr>
          <p:cNvPr id="5" name="Rectangle 4"/>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 name="Rectangle 5"/>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Espace réservé du contenu 7"/>
          <p:cNvSpPr>
            <a:spLocks noGrp="1"/>
          </p:cNvSpPr>
          <p:nvPr>
            <p:ph sz="quarter" idx="17"/>
          </p:nvPr>
        </p:nvSpPr>
        <p:spPr>
          <a:xfrm>
            <a:off x="162630" y="1703170"/>
            <a:ext cx="8727371"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8"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9"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48005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V1-2">
    <p:spTree>
      <p:nvGrpSpPr>
        <p:cNvPr id="1" name=""/>
        <p:cNvGrpSpPr/>
        <p:nvPr/>
      </p:nvGrpSpPr>
      <p:grpSpPr>
        <a:xfrm>
          <a:off x="0" y="0"/>
          <a:ext cx="0" cy="0"/>
          <a:chOff x="0" y="0"/>
          <a:chExt cx="0" cy="0"/>
        </a:xfrm>
      </p:grpSpPr>
      <p:sp>
        <p:nvSpPr>
          <p:cNvPr id="6" name="Rectangle 5"/>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3" name="Espace réservé du contenu 7"/>
          <p:cNvSpPr>
            <a:spLocks noGrp="1"/>
          </p:cNvSpPr>
          <p:nvPr>
            <p:ph sz="quarter" idx="11"/>
          </p:nvPr>
        </p:nvSpPr>
        <p:spPr>
          <a:xfrm>
            <a:off x="4725493" y="1703170"/>
            <a:ext cx="4064000"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4" name="Espace réservé du contenu 7"/>
          <p:cNvSpPr>
            <a:spLocks noGrp="1"/>
          </p:cNvSpPr>
          <p:nvPr>
            <p:ph sz="quarter" idx="17"/>
          </p:nvPr>
        </p:nvSpPr>
        <p:spPr>
          <a:xfrm>
            <a:off x="162630" y="1703170"/>
            <a:ext cx="4317999"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0"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1"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36824136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s V1-2 with callout">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0" name="Rectangle 9"/>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1" name="Espace réservé du contenu 7"/>
          <p:cNvSpPr>
            <a:spLocks noGrp="1"/>
          </p:cNvSpPr>
          <p:nvPr>
            <p:ph sz="quarter" idx="11"/>
          </p:nvPr>
        </p:nvSpPr>
        <p:spPr>
          <a:xfrm>
            <a:off x="4725493" y="1703171"/>
            <a:ext cx="4064000"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3"/>
          <p:cNvSpPr>
            <a:spLocks noGrp="1"/>
          </p:cNvSpPr>
          <p:nvPr>
            <p:ph type="body" sz="quarter" idx="15"/>
          </p:nvPr>
        </p:nvSpPr>
        <p:spPr>
          <a:xfrm>
            <a:off x="170181" y="466554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3" name="Espace réservé du texte 3"/>
          <p:cNvSpPr>
            <a:spLocks noGrp="1"/>
          </p:cNvSpPr>
          <p:nvPr>
            <p:ph type="body" sz="quarter" idx="16"/>
          </p:nvPr>
        </p:nvSpPr>
        <p:spPr>
          <a:xfrm>
            <a:off x="4743768" y="466554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4" name="Espace réservé du contenu 7"/>
          <p:cNvSpPr>
            <a:spLocks noGrp="1"/>
          </p:cNvSpPr>
          <p:nvPr>
            <p:ph sz="quarter" idx="17"/>
          </p:nvPr>
        </p:nvSpPr>
        <p:spPr>
          <a:xfrm>
            <a:off x="162630" y="1703171"/>
            <a:ext cx="4317999"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5"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6"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2216768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Diapositive de titr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re 8"/>
          <p:cNvSpPr>
            <a:spLocks noGrp="1"/>
          </p:cNvSpPr>
          <p:nvPr>
            <p:ph type="ctrTitle"/>
          </p:nvPr>
        </p:nvSpPr>
        <p:spPr>
          <a:xfrm>
            <a:off x="533400" y="714356"/>
            <a:ext cx="7851648" cy="1828800"/>
          </a:xfrm>
          <a:prstGeom prst="rect">
            <a:avLst/>
          </a:prstGeo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000" b="1">
                <a:ln>
                  <a:noFill/>
                </a:ln>
                <a:solidFill>
                  <a:schemeClr val="accent1">
                    <a:lumMod val="40000"/>
                    <a:lumOff val="60000"/>
                  </a:schemeClr>
                </a:solidFill>
                <a:effectLst>
                  <a:outerShdw blurRad="38100" dist="25400" dir="5400000" algn="tl" rotWithShape="0">
                    <a:srgbClr val="000000">
                      <a:alpha val="43000"/>
                    </a:srgbClr>
                  </a:outerShdw>
                </a:effectLst>
                <a:latin typeface="+mj-lt"/>
                <a:ea typeface="+mj-ea"/>
                <a:cs typeface="+mj-cs"/>
              </a:defRPr>
            </a:lvl1pPr>
          </a:lstStyle>
          <a:p>
            <a:r>
              <a:rPr lang="fr-FR" smtClean="0"/>
              <a:t>Cliquez pour modifier le style du titre</a:t>
            </a:r>
            <a:endParaRPr lang="en-US" dirty="0"/>
          </a:p>
        </p:txBody>
      </p:sp>
      <p:sp>
        <p:nvSpPr>
          <p:cNvPr id="17" name="Sous-titre 16"/>
          <p:cNvSpPr>
            <a:spLocks noGrp="1"/>
          </p:cNvSpPr>
          <p:nvPr>
            <p:ph type="subTitle" idx="1"/>
          </p:nvPr>
        </p:nvSpPr>
        <p:spPr>
          <a:xfrm>
            <a:off x="533400" y="2643182"/>
            <a:ext cx="7854696" cy="1752600"/>
          </a:xfrm>
          <a:prstGeom prst="rect">
            <a:avLst/>
          </a:prstGeo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fr-FR" smtClean="0"/>
              <a:t>Cliquez pour modifier le style des sous-titres du masque</a:t>
            </a:r>
            <a:endParaRPr lang="en-US"/>
          </a:p>
        </p:txBody>
      </p:sp>
      <p:sp>
        <p:nvSpPr>
          <p:cNvPr id="4" name="Espace réservé du pied de page 18"/>
          <p:cNvSpPr>
            <a:spLocks noGrp="1"/>
          </p:cNvSpPr>
          <p:nvPr>
            <p:ph type="ftr" sz="quarter" idx="10"/>
          </p:nvPr>
        </p:nvSpPr>
        <p:spPr>
          <a:xfrm>
            <a:off x="2667000" y="6356350"/>
            <a:ext cx="3352800" cy="365125"/>
          </a:xfrm>
          <a:prstGeom prst="rect">
            <a:avLst/>
          </a:prstGeom>
        </p:spPr>
        <p:txBody>
          <a:bodyPr/>
          <a:lstStyle>
            <a:lvl1pPr>
              <a:defRPr>
                <a:solidFill>
                  <a:schemeClr val="tx2">
                    <a:shade val="90000"/>
                  </a:schemeClr>
                </a:solidFill>
              </a:defRPr>
            </a:lvl1pPr>
          </a:lstStyle>
          <a:p>
            <a:pPr>
              <a:defRPr/>
            </a:pPr>
            <a:endParaRPr lang="en-US"/>
          </a:p>
        </p:txBody>
      </p:sp>
      <p:sp>
        <p:nvSpPr>
          <p:cNvPr id="5" name="Espace réservé du numéro de diapositive 26"/>
          <p:cNvSpPr>
            <a:spLocks noGrp="1"/>
          </p:cNvSpPr>
          <p:nvPr>
            <p:ph type="sldNum" sz="quarter" idx="11"/>
          </p:nvPr>
        </p:nvSpPr>
        <p:spPr>
          <a:xfrm>
            <a:off x="7924800" y="6356350"/>
            <a:ext cx="7620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D8CFFD24-DA62-40AA-86B2-07F75E6C2D1E}" type="slidenum">
              <a:rPr lang="en-US" altLang="en-US"/>
              <a:pPr/>
              <a:t>‹#›</a:t>
            </a:fld>
            <a:endParaRPr lang="en-US" altLang="en-US"/>
          </a:p>
        </p:txBody>
      </p:sp>
      <p:sp>
        <p:nvSpPr>
          <p:cNvPr id="6" name="Espace réservé de la date 9"/>
          <p:cNvSpPr>
            <a:spLocks noGrp="1"/>
          </p:cNvSpPr>
          <p:nvPr>
            <p:ph type="dt" sz="half" idx="12"/>
          </p:nvPr>
        </p:nvSpPr>
        <p:spPr>
          <a:xfrm>
            <a:off x="457200" y="6356350"/>
            <a:ext cx="2133600" cy="365125"/>
          </a:xfrm>
          <a:prstGeom prst="rect">
            <a:avLst/>
          </a:prstGeom>
        </p:spPr>
        <p:txBody>
          <a:bodyPr/>
          <a:lstStyle>
            <a:lvl1pPr algn="l" eaLnBrk="1" latinLnBrk="0" hangingPunct="1">
              <a:defRPr kumimoji="0" sz="1200">
                <a:solidFill>
                  <a:schemeClr val="tx2">
                    <a:shade val="90000"/>
                  </a:schemeClr>
                </a:solidFill>
              </a:defRPr>
            </a:lvl1pPr>
          </a:lstStyle>
          <a:p>
            <a:pPr>
              <a:defRPr/>
            </a:pPr>
            <a:r>
              <a:rPr lang="en-US"/>
              <a:t>16-Oct-09</a:t>
            </a:r>
            <a:endParaRPr lang="en-US">
              <a:solidFill>
                <a:schemeClr val="tx1">
                  <a:shade val="50000"/>
                </a:schemeClr>
              </a:solidFill>
            </a:endParaRPr>
          </a:p>
        </p:txBody>
      </p:sp>
    </p:spTree>
    <p:extLst>
      <p:ext uri="{BB962C8B-B14F-4D97-AF65-F5344CB8AC3E}">
        <p14:creationId xmlns:p14="http://schemas.microsoft.com/office/powerpoint/2010/main" val="276813301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928670"/>
            <a:ext cx="8229600" cy="1153276"/>
          </a:xfrm>
          <a:prstGeom prst="rect">
            <a:avLst/>
          </a:prstGeom>
        </p:spPr>
        <p:txBody>
          <a:bodyPr/>
          <a:lstStyle/>
          <a:p>
            <a:r>
              <a:rPr lang="fr-FR" smtClean="0"/>
              <a:t>Cliquez pour modifier le style du titre</a:t>
            </a:r>
            <a:endParaRPr lang="en-US" dirty="0"/>
          </a:p>
        </p:txBody>
      </p:sp>
      <p:sp>
        <p:nvSpPr>
          <p:cNvPr id="3" name="Espace réservé du contenu 2"/>
          <p:cNvSpPr>
            <a:spLocks noGrp="1"/>
          </p:cNvSpPr>
          <p:nvPr>
            <p:ph idx="1"/>
          </p:nvPr>
        </p:nvSpPr>
        <p:spPr>
          <a:xfrm>
            <a:off x="457200" y="2143125"/>
            <a:ext cx="8229600" cy="4181475"/>
          </a:xfrm>
          <a:prstGeom prst="rect">
            <a:avLst/>
          </a:prstGeom>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Espace réservé du pied de page 4"/>
          <p:cNvSpPr>
            <a:spLocks noGrp="1"/>
          </p:cNvSpPr>
          <p:nvPr>
            <p:ph type="ftr" sz="quarter" idx="10"/>
          </p:nvPr>
        </p:nvSpPr>
        <p:spPr>
          <a:xfrm>
            <a:off x="2667000" y="6356350"/>
            <a:ext cx="3352800" cy="365125"/>
          </a:xfrm>
          <a:prstGeom prst="rect">
            <a:avLst/>
          </a:prstGeom>
        </p:spPr>
        <p:txBody>
          <a:bodyPr/>
          <a:lstStyle>
            <a:lvl1pPr>
              <a:defRPr>
                <a:solidFill>
                  <a:schemeClr val="tx2">
                    <a:shade val="90000"/>
                  </a:schemeClr>
                </a:solidFill>
              </a:defRPr>
            </a:lvl1pPr>
          </a:lstStyle>
          <a:p>
            <a:pPr>
              <a:defRPr/>
            </a:pPr>
            <a:endParaRPr lang="en-US"/>
          </a:p>
        </p:txBody>
      </p:sp>
      <p:sp>
        <p:nvSpPr>
          <p:cNvPr id="5" name="Espace réservé du numéro de diapositive 5"/>
          <p:cNvSpPr>
            <a:spLocks noGrp="1"/>
          </p:cNvSpPr>
          <p:nvPr>
            <p:ph type="sldNum" sz="quarter" idx="11"/>
          </p:nvPr>
        </p:nvSpPr>
        <p:spPr>
          <a:xfrm>
            <a:off x="7924800" y="6356350"/>
            <a:ext cx="7620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AF451C8B-96D0-4407-87A3-A0431BD2921E}" type="slidenum">
              <a:rPr lang="en-US" altLang="en-US"/>
              <a:pPr/>
              <a:t>‹#›</a:t>
            </a:fld>
            <a:endParaRPr lang="en-US" altLang="en-US"/>
          </a:p>
        </p:txBody>
      </p:sp>
      <p:sp>
        <p:nvSpPr>
          <p:cNvPr id="6" name="Espace réservé de la date 9"/>
          <p:cNvSpPr>
            <a:spLocks noGrp="1"/>
          </p:cNvSpPr>
          <p:nvPr>
            <p:ph type="dt" sz="half" idx="12"/>
          </p:nvPr>
        </p:nvSpPr>
        <p:spPr>
          <a:xfrm>
            <a:off x="457200" y="6356350"/>
            <a:ext cx="2133600" cy="365125"/>
          </a:xfrm>
          <a:prstGeom prst="rect">
            <a:avLst/>
          </a:prstGeom>
        </p:spPr>
        <p:txBody>
          <a:bodyPr/>
          <a:lstStyle>
            <a:lvl1pPr algn="l" eaLnBrk="1" latinLnBrk="0" hangingPunct="1">
              <a:defRPr kumimoji="0" sz="1200">
                <a:solidFill>
                  <a:schemeClr val="tx2">
                    <a:shade val="90000"/>
                  </a:schemeClr>
                </a:solidFill>
              </a:defRPr>
            </a:lvl1pPr>
          </a:lstStyle>
          <a:p>
            <a:pPr>
              <a:defRPr/>
            </a:pPr>
            <a:r>
              <a:rPr lang="en-US"/>
              <a:t>16-Oct-09</a:t>
            </a:r>
            <a:endParaRPr lang="en-US">
              <a:solidFill>
                <a:schemeClr val="tx1">
                  <a:shade val="50000"/>
                </a:schemeClr>
              </a:solidFill>
            </a:endParaRPr>
          </a:p>
        </p:txBody>
      </p:sp>
    </p:spTree>
    <p:extLst>
      <p:ext uri="{BB962C8B-B14F-4D97-AF65-F5344CB8AC3E}">
        <p14:creationId xmlns:p14="http://schemas.microsoft.com/office/powerpoint/2010/main" val="35446275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ndard layout + signature">
    <p:spTree>
      <p:nvGrpSpPr>
        <p:cNvPr id="1" name=""/>
        <p:cNvGrpSpPr/>
        <p:nvPr/>
      </p:nvGrpSpPr>
      <p:grpSpPr>
        <a:xfrm>
          <a:off x="0" y="0"/>
          <a:ext cx="0" cy="0"/>
          <a:chOff x="0" y="0"/>
          <a:chExt cx="0" cy="0"/>
        </a:xfrm>
      </p:grpSpPr>
      <p:sp>
        <p:nvSpPr>
          <p:cNvPr id="6"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1" name="Espace réservé du contenu 7"/>
          <p:cNvSpPr>
            <a:spLocks noGrp="1"/>
          </p:cNvSpPr>
          <p:nvPr>
            <p:ph sz="quarter" idx="17"/>
          </p:nvPr>
        </p:nvSpPr>
        <p:spPr>
          <a:xfrm>
            <a:off x="162630" y="1703170"/>
            <a:ext cx="8727371"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4"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5"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541785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s + signature">
    <p:spTree>
      <p:nvGrpSpPr>
        <p:cNvPr id="1" name=""/>
        <p:cNvGrpSpPr/>
        <p:nvPr/>
      </p:nvGrpSpPr>
      <p:grpSpPr>
        <a:xfrm>
          <a:off x="0" y="0"/>
          <a:ext cx="0" cy="0"/>
          <a:chOff x="0" y="0"/>
          <a:chExt cx="0" cy="0"/>
        </a:xfrm>
      </p:grpSpPr>
      <p:sp>
        <p:nvSpPr>
          <p:cNvPr id="7"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2" name="Espace réservé du contenu 7"/>
          <p:cNvSpPr>
            <a:spLocks noGrp="1"/>
          </p:cNvSpPr>
          <p:nvPr>
            <p:ph sz="quarter" idx="11"/>
          </p:nvPr>
        </p:nvSpPr>
        <p:spPr>
          <a:xfrm>
            <a:off x="4725493" y="1703170"/>
            <a:ext cx="4064000"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contenu 7"/>
          <p:cNvSpPr>
            <a:spLocks noGrp="1"/>
          </p:cNvSpPr>
          <p:nvPr>
            <p:ph sz="quarter" idx="17"/>
          </p:nvPr>
        </p:nvSpPr>
        <p:spPr>
          <a:xfrm>
            <a:off x="162630" y="1703170"/>
            <a:ext cx="4317999"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5"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6"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2544459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s with callout + signature">
    <p:spTree>
      <p:nvGrpSpPr>
        <p:cNvPr id="1" name=""/>
        <p:cNvGrpSpPr/>
        <p:nvPr/>
      </p:nvGrpSpPr>
      <p:grpSpPr>
        <a:xfrm>
          <a:off x="0" y="0"/>
          <a:ext cx="0" cy="0"/>
          <a:chOff x="0" y="0"/>
          <a:chExt cx="0" cy="0"/>
        </a:xfrm>
      </p:grpSpPr>
      <p:sp>
        <p:nvSpPr>
          <p:cNvPr id="11"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5" name="Espace réservé du texte 3"/>
          <p:cNvSpPr>
            <a:spLocks noGrp="1"/>
          </p:cNvSpPr>
          <p:nvPr>
            <p:ph type="body" sz="quarter" idx="15"/>
          </p:nvPr>
        </p:nvSpPr>
        <p:spPr>
          <a:xfrm>
            <a:off x="170181" y="526242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6" name="Espace réservé du texte 3"/>
          <p:cNvSpPr>
            <a:spLocks noGrp="1"/>
          </p:cNvSpPr>
          <p:nvPr>
            <p:ph type="body" sz="quarter" idx="16"/>
          </p:nvPr>
        </p:nvSpPr>
        <p:spPr>
          <a:xfrm>
            <a:off x="4743768" y="526242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7" name="Espace réservé du contenu 7"/>
          <p:cNvSpPr>
            <a:spLocks noGrp="1"/>
          </p:cNvSpPr>
          <p:nvPr>
            <p:ph sz="quarter" idx="11"/>
          </p:nvPr>
        </p:nvSpPr>
        <p:spPr>
          <a:xfrm>
            <a:off x="4725493" y="1703169"/>
            <a:ext cx="4064000"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8" name="Espace réservé du contenu 7"/>
          <p:cNvSpPr>
            <a:spLocks noGrp="1"/>
          </p:cNvSpPr>
          <p:nvPr>
            <p:ph sz="quarter" idx="17"/>
          </p:nvPr>
        </p:nvSpPr>
        <p:spPr>
          <a:xfrm>
            <a:off x="162630" y="1703169"/>
            <a:ext cx="4317999"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0"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231922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picture V2 + signature">
    <p:spTree>
      <p:nvGrpSpPr>
        <p:cNvPr id="1" name=""/>
        <p:cNvGrpSpPr/>
        <p:nvPr/>
      </p:nvGrpSpPr>
      <p:grpSpPr>
        <a:xfrm>
          <a:off x="0" y="0"/>
          <a:ext cx="0" cy="0"/>
          <a:chOff x="0" y="0"/>
          <a:chExt cx="0" cy="0"/>
        </a:xfrm>
      </p:grpSpPr>
      <p:pic>
        <p:nvPicPr>
          <p:cNvPr id="5" name="Image 1" descr="D - PowerPoint Intro Blanche V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0"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ZoneTexte 5"/>
          <p:cNvSpPr txBox="1">
            <a:spLocks noChangeArrowheads="1"/>
          </p:cNvSpPr>
          <p:nvPr/>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pic>
        <p:nvPicPr>
          <p:cNvPr id="13" name="Imag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ZoneTexte 7"/>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4BED3D89-AFA0-4F02-8750-6965B4BD4C01}"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
        <p:nvSpPr>
          <p:cNvPr id="11" name="Espace réservé pour une image  18"/>
          <p:cNvSpPr>
            <a:spLocks noGrp="1"/>
          </p:cNvSpPr>
          <p:nvPr>
            <p:ph type="pic" sz="quarter" idx="14"/>
          </p:nvPr>
        </p:nvSpPr>
        <p:spPr>
          <a:xfrm>
            <a:off x="0" y="0"/>
            <a:ext cx="9144000" cy="2999317"/>
          </a:xfrm>
          <a:prstGeom prst="rect">
            <a:avLst/>
          </a:prstGeom>
          <a:solidFill>
            <a:schemeClr val="bg1">
              <a:lumMod val="95000"/>
            </a:schemeClr>
          </a:solidFill>
        </p:spPr>
        <p:txBody>
          <a:bodyPr lIns="91437" tIns="45718" rIns="91437" bIns="45718"/>
          <a:lstStyle>
            <a:lvl1pPr>
              <a:buNone/>
              <a:defRPr sz="1400">
                <a:solidFill>
                  <a:schemeClr val="bg1">
                    <a:lumMod val="85000"/>
                  </a:schemeClr>
                </a:solidFill>
              </a:defRPr>
            </a:lvl1pPr>
          </a:lstStyle>
          <a:p>
            <a:pPr lvl="0"/>
            <a:r>
              <a:rPr lang="fr-FR" noProof="0" smtClean="0"/>
              <a:t>Cliquez sur l'icône pour ajouter une image</a:t>
            </a:r>
            <a:endParaRPr lang="en-US" noProof="0" dirty="0"/>
          </a:p>
        </p:txBody>
      </p:sp>
      <p:sp>
        <p:nvSpPr>
          <p:cNvPr id="8" name="Title 1"/>
          <p:cNvSpPr>
            <a:spLocks noGrp="1"/>
          </p:cNvSpPr>
          <p:nvPr>
            <p:ph type="ctrTitle"/>
          </p:nvPr>
        </p:nvSpPr>
        <p:spPr>
          <a:xfrm>
            <a:off x="227014" y="3033509"/>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968293"/>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Tree>
    <p:extLst>
      <p:ext uri="{BB962C8B-B14F-4D97-AF65-F5344CB8AC3E}">
        <p14:creationId xmlns:p14="http://schemas.microsoft.com/office/powerpoint/2010/main" val="10049122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ndard layout V2-2 + signature">
    <p:spTree>
      <p:nvGrpSpPr>
        <p:cNvPr id="1" name=""/>
        <p:cNvGrpSpPr/>
        <p:nvPr/>
      </p:nvGrpSpPr>
      <p:grpSpPr>
        <a:xfrm>
          <a:off x="0" y="0"/>
          <a:ext cx="0" cy="0"/>
          <a:chOff x="0" y="0"/>
          <a:chExt cx="0" cy="0"/>
        </a:xfrm>
      </p:grpSpPr>
      <p:sp>
        <p:nvSpPr>
          <p:cNvPr id="5" name="Rectangle 4"/>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9" name="Rectangle 8"/>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0"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7" name="Espace réservé du contenu 7"/>
          <p:cNvSpPr>
            <a:spLocks noGrp="1"/>
          </p:cNvSpPr>
          <p:nvPr>
            <p:ph sz="quarter" idx="17"/>
          </p:nvPr>
        </p:nvSpPr>
        <p:spPr>
          <a:xfrm>
            <a:off x="162630" y="1703170"/>
            <a:ext cx="8727371"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8"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28441962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s V2-2 + signature">
    <p:spTree>
      <p:nvGrpSpPr>
        <p:cNvPr id="1" name=""/>
        <p:cNvGrpSpPr/>
        <p:nvPr/>
      </p:nvGrpSpPr>
      <p:grpSpPr>
        <a:xfrm>
          <a:off x="0" y="0"/>
          <a:ext cx="0" cy="0"/>
          <a:chOff x="0" y="0"/>
          <a:chExt cx="0" cy="0"/>
        </a:xfrm>
      </p:grpSpPr>
      <p:sp>
        <p:nvSpPr>
          <p:cNvPr id="6" name="Rectangle 5"/>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3" name="Espace réservé du contenu 7"/>
          <p:cNvSpPr>
            <a:spLocks noGrp="1"/>
          </p:cNvSpPr>
          <p:nvPr>
            <p:ph sz="quarter" idx="11"/>
          </p:nvPr>
        </p:nvSpPr>
        <p:spPr>
          <a:xfrm>
            <a:off x="4725493" y="1703170"/>
            <a:ext cx="4064000"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4" name="Espace réservé du contenu 7"/>
          <p:cNvSpPr>
            <a:spLocks noGrp="1"/>
          </p:cNvSpPr>
          <p:nvPr>
            <p:ph sz="quarter" idx="17"/>
          </p:nvPr>
        </p:nvSpPr>
        <p:spPr>
          <a:xfrm>
            <a:off x="162630" y="1703170"/>
            <a:ext cx="4317999"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0"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5678347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s V2-2 with callout + signature">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2" name="Rectangle 11"/>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6"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1" name="Espace réservé du contenu 7"/>
          <p:cNvSpPr>
            <a:spLocks noGrp="1"/>
          </p:cNvSpPr>
          <p:nvPr>
            <p:ph sz="quarter" idx="11"/>
          </p:nvPr>
        </p:nvSpPr>
        <p:spPr>
          <a:xfrm>
            <a:off x="4725493" y="1703171"/>
            <a:ext cx="4064000"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3"/>
          <p:cNvSpPr>
            <a:spLocks noGrp="1"/>
          </p:cNvSpPr>
          <p:nvPr>
            <p:ph type="body" sz="quarter" idx="15"/>
          </p:nvPr>
        </p:nvSpPr>
        <p:spPr>
          <a:xfrm>
            <a:off x="170181" y="466554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3" name="Espace réservé du texte 3"/>
          <p:cNvSpPr>
            <a:spLocks noGrp="1"/>
          </p:cNvSpPr>
          <p:nvPr>
            <p:ph type="body" sz="quarter" idx="16"/>
          </p:nvPr>
        </p:nvSpPr>
        <p:spPr>
          <a:xfrm>
            <a:off x="4743768" y="466554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4" name="Espace réservé du contenu 7"/>
          <p:cNvSpPr>
            <a:spLocks noGrp="1"/>
          </p:cNvSpPr>
          <p:nvPr>
            <p:ph sz="quarter" idx="17"/>
          </p:nvPr>
        </p:nvSpPr>
        <p:spPr>
          <a:xfrm>
            <a:off x="162630" y="1703171"/>
            <a:ext cx="4317999"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0"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5"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7363667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11" name="Espace réservé du contenu 7"/>
          <p:cNvSpPr>
            <a:spLocks noGrp="1"/>
          </p:cNvSpPr>
          <p:nvPr>
            <p:ph sz="quarter" idx="17"/>
          </p:nvPr>
        </p:nvSpPr>
        <p:spPr>
          <a:xfrm>
            <a:off x="162630" y="1703170"/>
            <a:ext cx="8727371"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3"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4"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39315439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2" name="Espace réservé du contenu 7"/>
          <p:cNvSpPr>
            <a:spLocks noGrp="1"/>
          </p:cNvSpPr>
          <p:nvPr>
            <p:ph sz="quarter" idx="11"/>
          </p:nvPr>
        </p:nvSpPr>
        <p:spPr>
          <a:xfrm>
            <a:off x="4725493" y="1703170"/>
            <a:ext cx="4064000"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contenu 7"/>
          <p:cNvSpPr>
            <a:spLocks noGrp="1"/>
          </p:cNvSpPr>
          <p:nvPr>
            <p:ph sz="quarter" idx="17"/>
          </p:nvPr>
        </p:nvSpPr>
        <p:spPr>
          <a:xfrm>
            <a:off x="162630" y="1703170"/>
            <a:ext cx="4317999"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4"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5"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534523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with callout">
    <p:spTree>
      <p:nvGrpSpPr>
        <p:cNvPr id="1" name=""/>
        <p:cNvGrpSpPr/>
        <p:nvPr/>
      </p:nvGrpSpPr>
      <p:grpSpPr>
        <a:xfrm>
          <a:off x="0" y="0"/>
          <a:ext cx="0" cy="0"/>
          <a:chOff x="0" y="0"/>
          <a:chExt cx="0" cy="0"/>
        </a:xfrm>
      </p:grpSpPr>
      <p:sp>
        <p:nvSpPr>
          <p:cNvPr id="5" name="Espace réservé du texte 3"/>
          <p:cNvSpPr>
            <a:spLocks noGrp="1"/>
          </p:cNvSpPr>
          <p:nvPr>
            <p:ph type="body" sz="quarter" idx="15"/>
          </p:nvPr>
        </p:nvSpPr>
        <p:spPr>
          <a:xfrm>
            <a:off x="170181" y="526242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6" name="Espace réservé du texte 3"/>
          <p:cNvSpPr>
            <a:spLocks noGrp="1"/>
          </p:cNvSpPr>
          <p:nvPr>
            <p:ph type="body" sz="quarter" idx="16"/>
          </p:nvPr>
        </p:nvSpPr>
        <p:spPr>
          <a:xfrm>
            <a:off x="4743768" y="526242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7" name="Espace réservé du contenu 7"/>
          <p:cNvSpPr>
            <a:spLocks noGrp="1"/>
          </p:cNvSpPr>
          <p:nvPr>
            <p:ph sz="quarter" idx="11"/>
          </p:nvPr>
        </p:nvSpPr>
        <p:spPr>
          <a:xfrm>
            <a:off x="4725493" y="1703169"/>
            <a:ext cx="4064000"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8" name="Espace réservé du contenu 7"/>
          <p:cNvSpPr>
            <a:spLocks noGrp="1"/>
          </p:cNvSpPr>
          <p:nvPr>
            <p:ph sz="quarter" idx="17"/>
          </p:nvPr>
        </p:nvSpPr>
        <p:spPr>
          <a:xfrm>
            <a:off x="162630" y="1703169"/>
            <a:ext cx="4317999"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0"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430848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ndard layout V2-2">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9" name="Rectangle 8"/>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Espace réservé du contenu 7"/>
          <p:cNvSpPr>
            <a:spLocks noGrp="1"/>
          </p:cNvSpPr>
          <p:nvPr>
            <p:ph sz="quarter" idx="17"/>
          </p:nvPr>
        </p:nvSpPr>
        <p:spPr>
          <a:xfrm>
            <a:off x="162630" y="1703170"/>
            <a:ext cx="8727371"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5"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6"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1930656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s V2-2">
    <p:spTree>
      <p:nvGrpSpPr>
        <p:cNvPr id="1" name=""/>
        <p:cNvGrpSpPr/>
        <p:nvPr/>
      </p:nvGrpSpPr>
      <p:grpSpPr>
        <a:xfrm>
          <a:off x="0" y="0"/>
          <a:ext cx="0" cy="0"/>
          <a:chOff x="0" y="0"/>
          <a:chExt cx="0" cy="0"/>
        </a:xfrm>
      </p:grpSpPr>
      <p:sp>
        <p:nvSpPr>
          <p:cNvPr id="7" name="Rectangle 6"/>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 name="Rectangle 7"/>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3" name="Espace réservé du contenu 7"/>
          <p:cNvSpPr>
            <a:spLocks noGrp="1"/>
          </p:cNvSpPr>
          <p:nvPr>
            <p:ph sz="quarter" idx="11"/>
          </p:nvPr>
        </p:nvSpPr>
        <p:spPr>
          <a:xfrm>
            <a:off x="4725493" y="1703170"/>
            <a:ext cx="4064000"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4" name="Espace réservé du contenu 7"/>
          <p:cNvSpPr>
            <a:spLocks noGrp="1"/>
          </p:cNvSpPr>
          <p:nvPr>
            <p:ph sz="quarter" idx="17"/>
          </p:nvPr>
        </p:nvSpPr>
        <p:spPr>
          <a:xfrm>
            <a:off x="162630" y="1703170"/>
            <a:ext cx="4317999"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9"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2088041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s V2-2 with callout">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5" name="Rectangle 14"/>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1" name="Espace réservé du contenu 7"/>
          <p:cNvSpPr>
            <a:spLocks noGrp="1"/>
          </p:cNvSpPr>
          <p:nvPr>
            <p:ph sz="quarter" idx="11"/>
          </p:nvPr>
        </p:nvSpPr>
        <p:spPr>
          <a:xfrm>
            <a:off x="4725493" y="1703171"/>
            <a:ext cx="4064000"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3"/>
          <p:cNvSpPr>
            <a:spLocks noGrp="1"/>
          </p:cNvSpPr>
          <p:nvPr>
            <p:ph type="body" sz="quarter" idx="15"/>
          </p:nvPr>
        </p:nvSpPr>
        <p:spPr>
          <a:xfrm>
            <a:off x="170181" y="466554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3" name="Espace réservé du texte 3"/>
          <p:cNvSpPr>
            <a:spLocks noGrp="1"/>
          </p:cNvSpPr>
          <p:nvPr>
            <p:ph type="body" sz="quarter" idx="16"/>
          </p:nvPr>
        </p:nvSpPr>
        <p:spPr>
          <a:xfrm>
            <a:off x="4743768" y="466554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4" name="Espace réservé du contenu 7"/>
          <p:cNvSpPr>
            <a:spLocks noGrp="1"/>
          </p:cNvSpPr>
          <p:nvPr>
            <p:ph sz="quarter" idx="17"/>
          </p:nvPr>
        </p:nvSpPr>
        <p:spPr>
          <a:xfrm>
            <a:off x="162630" y="1703171"/>
            <a:ext cx="4317999"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0"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2"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27981215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Diapositive de titr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re 8"/>
          <p:cNvSpPr>
            <a:spLocks noGrp="1"/>
          </p:cNvSpPr>
          <p:nvPr>
            <p:ph type="ctrTitle"/>
          </p:nvPr>
        </p:nvSpPr>
        <p:spPr>
          <a:xfrm>
            <a:off x="533400" y="714356"/>
            <a:ext cx="7851648" cy="1828800"/>
          </a:xfrm>
          <a:prstGeom prst="rect">
            <a:avLst/>
          </a:prstGeo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000" b="1">
                <a:ln>
                  <a:noFill/>
                </a:ln>
                <a:solidFill>
                  <a:schemeClr val="accent1">
                    <a:lumMod val="40000"/>
                    <a:lumOff val="60000"/>
                  </a:schemeClr>
                </a:solidFill>
                <a:effectLst>
                  <a:outerShdw blurRad="38100" dist="25400" dir="5400000" algn="tl" rotWithShape="0">
                    <a:srgbClr val="000000">
                      <a:alpha val="43000"/>
                    </a:srgbClr>
                  </a:outerShdw>
                </a:effectLst>
                <a:latin typeface="+mj-lt"/>
                <a:ea typeface="+mj-ea"/>
                <a:cs typeface="+mj-cs"/>
              </a:defRPr>
            </a:lvl1pPr>
          </a:lstStyle>
          <a:p>
            <a:r>
              <a:rPr lang="fr-FR" smtClean="0"/>
              <a:t>Cliquez pour modifier le style du titre</a:t>
            </a:r>
            <a:endParaRPr lang="en-US" dirty="0"/>
          </a:p>
        </p:txBody>
      </p:sp>
      <p:sp>
        <p:nvSpPr>
          <p:cNvPr id="17" name="Sous-titre 16"/>
          <p:cNvSpPr>
            <a:spLocks noGrp="1"/>
          </p:cNvSpPr>
          <p:nvPr>
            <p:ph type="subTitle" idx="1"/>
          </p:nvPr>
        </p:nvSpPr>
        <p:spPr>
          <a:xfrm>
            <a:off x="533400" y="2643182"/>
            <a:ext cx="7854696" cy="1752600"/>
          </a:xfrm>
          <a:prstGeom prst="rect">
            <a:avLst/>
          </a:prstGeo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fr-FR" smtClean="0"/>
              <a:t>Cliquez pour modifier le style des sous-titres du masque</a:t>
            </a:r>
            <a:endParaRPr lang="en-US"/>
          </a:p>
        </p:txBody>
      </p:sp>
      <p:sp>
        <p:nvSpPr>
          <p:cNvPr id="4" name="Espace réservé du pied de page 18"/>
          <p:cNvSpPr>
            <a:spLocks noGrp="1"/>
          </p:cNvSpPr>
          <p:nvPr>
            <p:ph type="ftr" sz="quarter" idx="10"/>
          </p:nvPr>
        </p:nvSpPr>
        <p:spPr>
          <a:xfrm>
            <a:off x="2667000" y="6356350"/>
            <a:ext cx="3352800" cy="365125"/>
          </a:xfrm>
          <a:prstGeom prst="rect">
            <a:avLst/>
          </a:prstGeom>
        </p:spPr>
        <p:txBody>
          <a:bodyPr/>
          <a:lstStyle>
            <a:lvl1pPr>
              <a:defRPr>
                <a:solidFill>
                  <a:schemeClr val="tx2">
                    <a:shade val="90000"/>
                  </a:schemeClr>
                </a:solidFill>
              </a:defRPr>
            </a:lvl1pPr>
          </a:lstStyle>
          <a:p>
            <a:pPr>
              <a:defRPr/>
            </a:pPr>
            <a:endParaRPr lang="en-US"/>
          </a:p>
        </p:txBody>
      </p:sp>
      <p:sp>
        <p:nvSpPr>
          <p:cNvPr id="5" name="Espace réservé du numéro de diapositive 26"/>
          <p:cNvSpPr>
            <a:spLocks noGrp="1"/>
          </p:cNvSpPr>
          <p:nvPr>
            <p:ph type="sldNum" sz="quarter" idx="11"/>
          </p:nvPr>
        </p:nvSpPr>
        <p:spPr>
          <a:xfrm>
            <a:off x="7624763" y="6356350"/>
            <a:ext cx="7620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81F8FCF3-8ED2-4569-96D0-B1A884C4C1CA}" type="slidenum">
              <a:rPr lang="en-US" altLang="en-US"/>
              <a:pPr/>
              <a:t>‹#›</a:t>
            </a:fld>
            <a:endParaRPr lang="en-US" altLang="en-US"/>
          </a:p>
        </p:txBody>
      </p:sp>
      <p:sp>
        <p:nvSpPr>
          <p:cNvPr id="6" name="Espace réservé de la date 9"/>
          <p:cNvSpPr>
            <a:spLocks noGrp="1"/>
          </p:cNvSpPr>
          <p:nvPr>
            <p:ph type="dt" sz="half" idx="12"/>
          </p:nvPr>
        </p:nvSpPr>
        <p:spPr>
          <a:xfrm>
            <a:off x="457200" y="6356350"/>
            <a:ext cx="2133600" cy="365125"/>
          </a:xfrm>
          <a:prstGeom prst="rect">
            <a:avLst/>
          </a:prstGeom>
        </p:spPr>
        <p:txBody>
          <a:bodyPr/>
          <a:lstStyle>
            <a:lvl1pPr algn="l" eaLnBrk="1" latinLnBrk="0" hangingPunct="1">
              <a:defRPr kumimoji="0" sz="1200">
                <a:solidFill>
                  <a:schemeClr val="tx2">
                    <a:shade val="90000"/>
                  </a:schemeClr>
                </a:solidFill>
              </a:defRPr>
            </a:lvl1pPr>
          </a:lstStyle>
          <a:p>
            <a:pPr>
              <a:defRPr/>
            </a:pPr>
            <a:r>
              <a:rPr lang="en-US"/>
              <a:t>16-Oct-09</a:t>
            </a:r>
            <a:endParaRPr lang="en-US">
              <a:solidFill>
                <a:schemeClr val="tx1">
                  <a:shade val="50000"/>
                </a:schemeClr>
              </a:solidFill>
            </a:endParaRPr>
          </a:p>
        </p:txBody>
      </p:sp>
    </p:spTree>
    <p:extLst>
      <p:ext uri="{BB962C8B-B14F-4D97-AF65-F5344CB8AC3E}">
        <p14:creationId xmlns:p14="http://schemas.microsoft.com/office/powerpoint/2010/main" val="184693677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 signature">
    <p:spTree>
      <p:nvGrpSpPr>
        <p:cNvPr id="1" name=""/>
        <p:cNvGrpSpPr/>
        <p:nvPr/>
      </p:nvGrpSpPr>
      <p:grpSpPr>
        <a:xfrm>
          <a:off x="0" y="0"/>
          <a:ext cx="0" cy="0"/>
          <a:chOff x="0" y="0"/>
          <a:chExt cx="0" cy="0"/>
        </a:xfrm>
      </p:grpSpPr>
      <p:pic>
        <p:nvPicPr>
          <p:cNvPr id="4" name="Image 1" descr=" B - PowerPoint Intercalair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 name="Rectangle 5"/>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7"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ZoneTexte 5"/>
          <p:cNvSpPr txBox="1">
            <a:spLocks noChangeArrowheads="1"/>
          </p:cNvSpPr>
          <p:nvPr/>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pic>
        <p:nvPicPr>
          <p:cNvPr id="11" name="Imag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ZoneTexte 7"/>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382792D3-592A-4EE0-ADF0-CD4A900BA72D}"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
        <p:nvSpPr>
          <p:cNvPr id="8" name="Title 1"/>
          <p:cNvSpPr>
            <a:spLocks noGrp="1"/>
          </p:cNvSpPr>
          <p:nvPr>
            <p:ph type="ctrTitle"/>
          </p:nvPr>
        </p:nvSpPr>
        <p:spPr>
          <a:xfrm>
            <a:off x="227014" y="3033509"/>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968293"/>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Tree>
    <p:extLst>
      <p:ext uri="{BB962C8B-B14F-4D97-AF65-F5344CB8AC3E}">
        <p14:creationId xmlns:p14="http://schemas.microsoft.com/office/powerpoint/2010/main" val="3097639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928670"/>
            <a:ext cx="8229600" cy="1153276"/>
          </a:xfrm>
          <a:prstGeom prst="rect">
            <a:avLst/>
          </a:prstGeom>
        </p:spPr>
        <p:txBody>
          <a:bodyPr/>
          <a:lstStyle/>
          <a:p>
            <a:r>
              <a:rPr lang="fr-FR" smtClean="0"/>
              <a:t>Cliquez pour modifier le style du titre</a:t>
            </a:r>
            <a:endParaRPr lang="en-US" dirty="0"/>
          </a:p>
        </p:txBody>
      </p:sp>
      <p:sp>
        <p:nvSpPr>
          <p:cNvPr id="3" name="Espace réservé du contenu 2"/>
          <p:cNvSpPr>
            <a:spLocks noGrp="1"/>
          </p:cNvSpPr>
          <p:nvPr>
            <p:ph idx="1"/>
          </p:nvPr>
        </p:nvSpPr>
        <p:spPr>
          <a:xfrm>
            <a:off x="457200" y="2143125"/>
            <a:ext cx="8229600" cy="4181475"/>
          </a:xfrm>
          <a:prstGeom prst="rect">
            <a:avLst/>
          </a:prstGeom>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Espace réservé du pied de page 4"/>
          <p:cNvSpPr>
            <a:spLocks noGrp="1"/>
          </p:cNvSpPr>
          <p:nvPr>
            <p:ph type="ftr" sz="quarter" idx="10"/>
          </p:nvPr>
        </p:nvSpPr>
        <p:spPr>
          <a:xfrm>
            <a:off x="2667000" y="6356350"/>
            <a:ext cx="3352800" cy="365125"/>
          </a:xfrm>
          <a:prstGeom prst="rect">
            <a:avLst/>
          </a:prstGeom>
        </p:spPr>
        <p:txBody>
          <a:bodyPr/>
          <a:lstStyle>
            <a:lvl1pPr>
              <a:defRPr>
                <a:solidFill>
                  <a:schemeClr val="tx2">
                    <a:shade val="90000"/>
                  </a:schemeClr>
                </a:solidFill>
              </a:defRPr>
            </a:lvl1pPr>
          </a:lstStyle>
          <a:p>
            <a:pPr>
              <a:defRPr/>
            </a:pPr>
            <a:endParaRPr lang="en-US"/>
          </a:p>
        </p:txBody>
      </p:sp>
      <p:sp>
        <p:nvSpPr>
          <p:cNvPr id="5" name="Espace réservé du numéro de diapositive 5"/>
          <p:cNvSpPr>
            <a:spLocks noGrp="1"/>
          </p:cNvSpPr>
          <p:nvPr>
            <p:ph type="sldNum" sz="quarter" idx="11"/>
          </p:nvPr>
        </p:nvSpPr>
        <p:spPr>
          <a:xfrm>
            <a:off x="7924800" y="6356350"/>
            <a:ext cx="7620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A1A0EF3E-262F-4685-B04E-23CB657B6170}" type="slidenum">
              <a:rPr lang="en-US" altLang="en-US"/>
              <a:pPr/>
              <a:t>‹#›</a:t>
            </a:fld>
            <a:endParaRPr lang="en-US" altLang="en-US"/>
          </a:p>
        </p:txBody>
      </p:sp>
      <p:sp>
        <p:nvSpPr>
          <p:cNvPr id="6" name="Espace réservé de la date 9"/>
          <p:cNvSpPr>
            <a:spLocks noGrp="1"/>
          </p:cNvSpPr>
          <p:nvPr>
            <p:ph type="dt" sz="half" idx="12"/>
          </p:nvPr>
        </p:nvSpPr>
        <p:spPr>
          <a:xfrm>
            <a:off x="457200" y="6356350"/>
            <a:ext cx="2133600" cy="365125"/>
          </a:xfrm>
          <a:prstGeom prst="rect">
            <a:avLst/>
          </a:prstGeom>
        </p:spPr>
        <p:txBody>
          <a:bodyPr/>
          <a:lstStyle>
            <a:lvl1pPr algn="l" eaLnBrk="1" latinLnBrk="0" hangingPunct="1">
              <a:defRPr kumimoji="0" sz="1200">
                <a:solidFill>
                  <a:schemeClr val="tx2">
                    <a:shade val="90000"/>
                  </a:schemeClr>
                </a:solidFill>
              </a:defRPr>
            </a:lvl1pPr>
          </a:lstStyle>
          <a:p>
            <a:pPr>
              <a:defRPr/>
            </a:pPr>
            <a:r>
              <a:rPr lang="en-US"/>
              <a:t>16-Oct-09</a:t>
            </a:r>
            <a:endParaRPr lang="en-US">
              <a:solidFill>
                <a:schemeClr val="tx1">
                  <a:shade val="50000"/>
                </a:schemeClr>
              </a:solidFill>
            </a:endParaRPr>
          </a:p>
        </p:txBody>
      </p:sp>
    </p:spTree>
    <p:extLst>
      <p:ext uri="{BB962C8B-B14F-4D97-AF65-F5344CB8AC3E}">
        <p14:creationId xmlns:p14="http://schemas.microsoft.com/office/powerpoint/2010/main" val="38426934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ndard layout + signature">
    <p:spTree>
      <p:nvGrpSpPr>
        <p:cNvPr id="1" name=""/>
        <p:cNvGrpSpPr/>
        <p:nvPr/>
      </p:nvGrpSpPr>
      <p:grpSpPr>
        <a:xfrm>
          <a:off x="0" y="0"/>
          <a:ext cx="0" cy="0"/>
          <a:chOff x="0" y="0"/>
          <a:chExt cx="0" cy="0"/>
        </a:xfrm>
      </p:grpSpPr>
      <p:sp>
        <p:nvSpPr>
          <p:cNvPr id="6"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dirty="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1" name="Espace réservé du contenu 7"/>
          <p:cNvSpPr>
            <a:spLocks noGrp="1"/>
          </p:cNvSpPr>
          <p:nvPr>
            <p:ph sz="quarter" idx="17"/>
          </p:nvPr>
        </p:nvSpPr>
        <p:spPr>
          <a:xfrm>
            <a:off x="162630" y="1703170"/>
            <a:ext cx="8727371"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4"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dirty="0" smtClean="0"/>
              <a:t>Modifiez les styles du texte du masque</a:t>
            </a:r>
          </a:p>
        </p:txBody>
      </p:sp>
      <p:sp>
        <p:nvSpPr>
          <p:cNvPr id="5"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144161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s + signature">
    <p:spTree>
      <p:nvGrpSpPr>
        <p:cNvPr id="1" name=""/>
        <p:cNvGrpSpPr/>
        <p:nvPr/>
      </p:nvGrpSpPr>
      <p:grpSpPr>
        <a:xfrm>
          <a:off x="0" y="0"/>
          <a:ext cx="0" cy="0"/>
          <a:chOff x="0" y="0"/>
          <a:chExt cx="0" cy="0"/>
        </a:xfrm>
      </p:grpSpPr>
      <p:sp>
        <p:nvSpPr>
          <p:cNvPr id="7"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2" name="Espace réservé du contenu 7"/>
          <p:cNvSpPr>
            <a:spLocks noGrp="1"/>
          </p:cNvSpPr>
          <p:nvPr>
            <p:ph sz="quarter" idx="11"/>
          </p:nvPr>
        </p:nvSpPr>
        <p:spPr>
          <a:xfrm>
            <a:off x="4725493" y="1703170"/>
            <a:ext cx="4064000"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contenu 7"/>
          <p:cNvSpPr>
            <a:spLocks noGrp="1"/>
          </p:cNvSpPr>
          <p:nvPr>
            <p:ph sz="quarter" idx="17"/>
          </p:nvPr>
        </p:nvSpPr>
        <p:spPr>
          <a:xfrm>
            <a:off x="162630" y="1703170"/>
            <a:ext cx="4317999"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5"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6"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9183297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with callout + signature">
    <p:spTree>
      <p:nvGrpSpPr>
        <p:cNvPr id="1" name=""/>
        <p:cNvGrpSpPr/>
        <p:nvPr/>
      </p:nvGrpSpPr>
      <p:grpSpPr>
        <a:xfrm>
          <a:off x="0" y="0"/>
          <a:ext cx="0" cy="0"/>
          <a:chOff x="0" y="0"/>
          <a:chExt cx="0" cy="0"/>
        </a:xfrm>
      </p:grpSpPr>
      <p:sp>
        <p:nvSpPr>
          <p:cNvPr id="11"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5" name="Espace réservé du texte 3"/>
          <p:cNvSpPr>
            <a:spLocks noGrp="1"/>
          </p:cNvSpPr>
          <p:nvPr>
            <p:ph type="body" sz="quarter" idx="15"/>
          </p:nvPr>
        </p:nvSpPr>
        <p:spPr>
          <a:xfrm>
            <a:off x="170181" y="526242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6" name="Espace réservé du texte 3"/>
          <p:cNvSpPr>
            <a:spLocks noGrp="1"/>
          </p:cNvSpPr>
          <p:nvPr>
            <p:ph type="body" sz="quarter" idx="16"/>
          </p:nvPr>
        </p:nvSpPr>
        <p:spPr>
          <a:xfrm>
            <a:off x="4743768" y="526242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7" name="Espace réservé du contenu 7"/>
          <p:cNvSpPr>
            <a:spLocks noGrp="1"/>
          </p:cNvSpPr>
          <p:nvPr>
            <p:ph sz="quarter" idx="11"/>
          </p:nvPr>
        </p:nvSpPr>
        <p:spPr>
          <a:xfrm>
            <a:off x="4725493" y="1703169"/>
            <a:ext cx="4064000"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8" name="Espace réservé du contenu 7"/>
          <p:cNvSpPr>
            <a:spLocks noGrp="1"/>
          </p:cNvSpPr>
          <p:nvPr>
            <p:ph sz="quarter" idx="17"/>
          </p:nvPr>
        </p:nvSpPr>
        <p:spPr>
          <a:xfrm>
            <a:off x="162630" y="1703169"/>
            <a:ext cx="4317999"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0"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32210556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tandard layout V3-2 + signature">
    <p:spTree>
      <p:nvGrpSpPr>
        <p:cNvPr id="1" name=""/>
        <p:cNvGrpSpPr/>
        <p:nvPr/>
      </p:nvGrpSpPr>
      <p:grpSpPr>
        <a:xfrm>
          <a:off x="0" y="0"/>
          <a:ext cx="0" cy="0"/>
          <a:chOff x="0" y="0"/>
          <a:chExt cx="0" cy="0"/>
        </a:xfrm>
      </p:grpSpPr>
      <p:sp>
        <p:nvSpPr>
          <p:cNvPr id="5" name="Rectangle 4"/>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9" name="Rectangle 8"/>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0"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7" name="Espace réservé du contenu 7"/>
          <p:cNvSpPr>
            <a:spLocks noGrp="1"/>
          </p:cNvSpPr>
          <p:nvPr>
            <p:ph sz="quarter" idx="17"/>
          </p:nvPr>
        </p:nvSpPr>
        <p:spPr>
          <a:xfrm>
            <a:off x="162630" y="1703170"/>
            <a:ext cx="8727371"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8"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8050462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V3-2 + signature">
    <p:spTree>
      <p:nvGrpSpPr>
        <p:cNvPr id="1" name=""/>
        <p:cNvGrpSpPr/>
        <p:nvPr/>
      </p:nvGrpSpPr>
      <p:grpSpPr>
        <a:xfrm>
          <a:off x="0" y="0"/>
          <a:ext cx="0" cy="0"/>
          <a:chOff x="0" y="0"/>
          <a:chExt cx="0" cy="0"/>
        </a:xfrm>
      </p:grpSpPr>
      <p:sp>
        <p:nvSpPr>
          <p:cNvPr id="6" name="Rectangle 5"/>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3" name="Espace réservé du contenu 7"/>
          <p:cNvSpPr>
            <a:spLocks noGrp="1"/>
          </p:cNvSpPr>
          <p:nvPr>
            <p:ph sz="quarter" idx="11"/>
          </p:nvPr>
        </p:nvSpPr>
        <p:spPr>
          <a:xfrm>
            <a:off x="4725493" y="1703170"/>
            <a:ext cx="4064000"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4" name="Espace réservé du contenu 7"/>
          <p:cNvSpPr>
            <a:spLocks noGrp="1"/>
          </p:cNvSpPr>
          <p:nvPr>
            <p:ph sz="quarter" idx="17"/>
          </p:nvPr>
        </p:nvSpPr>
        <p:spPr>
          <a:xfrm>
            <a:off x="162630" y="1703170"/>
            <a:ext cx="4317999"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0"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26117173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s V3-2 with callout + signature">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2" name="Rectangle 11"/>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6"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1" name="Espace réservé du contenu 7"/>
          <p:cNvSpPr>
            <a:spLocks noGrp="1"/>
          </p:cNvSpPr>
          <p:nvPr>
            <p:ph sz="quarter" idx="11"/>
          </p:nvPr>
        </p:nvSpPr>
        <p:spPr>
          <a:xfrm>
            <a:off x="4725493" y="1703171"/>
            <a:ext cx="4064000"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3"/>
          <p:cNvSpPr>
            <a:spLocks noGrp="1"/>
          </p:cNvSpPr>
          <p:nvPr>
            <p:ph type="body" sz="quarter" idx="15"/>
          </p:nvPr>
        </p:nvSpPr>
        <p:spPr>
          <a:xfrm>
            <a:off x="170181" y="466554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3" name="Espace réservé du texte 3"/>
          <p:cNvSpPr>
            <a:spLocks noGrp="1"/>
          </p:cNvSpPr>
          <p:nvPr>
            <p:ph type="body" sz="quarter" idx="16"/>
          </p:nvPr>
        </p:nvSpPr>
        <p:spPr>
          <a:xfrm>
            <a:off x="4743768" y="466554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4" name="Espace réservé du contenu 7"/>
          <p:cNvSpPr>
            <a:spLocks noGrp="1"/>
          </p:cNvSpPr>
          <p:nvPr>
            <p:ph sz="quarter" idx="17"/>
          </p:nvPr>
        </p:nvSpPr>
        <p:spPr>
          <a:xfrm>
            <a:off x="162630" y="1703171"/>
            <a:ext cx="4317999"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0"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5"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6298805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11" name="Espace réservé du contenu 7"/>
          <p:cNvSpPr>
            <a:spLocks noGrp="1"/>
          </p:cNvSpPr>
          <p:nvPr>
            <p:ph sz="quarter" idx="17"/>
          </p:nvPr>
        </p:nvSpPr>
        <p:spPr>
          <a:xfrm>
            <a:off x="162630" y="1703170"/>
            <a:ext cx="8727371"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3"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4"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5544111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2" name="Espace réservé du contenu 7"/>
          <p:cNvSpPr>
            <a:spLocks noGrp="1"/>
          </p:cNvSpPr>
          <p:nvPr>
            <p:ph sz="quarter" idx="11"/>
          </p:nvPr>
        </p:nvSpPr>
        <p:spPr>
          <a:xfrm>
            <a:off x="4725493" y="1703170"/>
            <a:ext cx="4064000"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contenu 7"/>
          <p:cNvSpPr>
            <a:spLocks noGrp="1"/>
          </p:cNvSpPr>
          <p:nvPr>
            <p:ph sz="quarter" idx="17"/>
          </p:nvPr>
        </p:nvSpPr>
        <p:spPr>
          <a:xfrm>
            <a:off x="162630" y="1703170"/>
            <a:ext cx="4317999"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4"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5"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55043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s with callout">
    <p:spTree>
      <p:nvGrpSpPr>
        <p:cNvPr id="1" name=""/>
        <p:cNvGrpSpPr/>
        <p:nvPr/>
      </p:nvGrpSpPr>
      <p:grpSpPr>
        <a:xfrm>
          <a:off x="0" y="0"/>
          <a:ext cx="0" cy="0"/>
          <a:chOff x="0" y="0"/>
          <a:chExt cx="0" cy="0"/>
        </a:xfrm>
      </p:grpSpPr>
      <p:sp>
        <p:nvSpPr>
          <p:cNvPr id="5" name="Espace réservé du texte 3"/>
          <p:cNvSpPr>
            <a:spLocks noGrp="1"/>
          </p:cNvSpPr>
          <p:nvPr>
            <p:ph type="body" sz="quarter" idx="15"/>
          </p:nvPr>
        </p:nvSpPr>
        <p:spPr>
          <a:xfrm>
            <a:off x="170181" y="526242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6" name="Espace réservé du texte 3"/>
          <p:cNvSpPr>
            <a:spLocks noGrp="1"/>
          </p:cNvSpPr>
          <p:nvPr>
            <p:ph type="body" sz="quarter" idx="16"/>
          </p:nvPr>
        </p:nvSpPr>
        <p:spPr>
          <a:xfrm>
            <a:off x="4743768" y="526242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7" name="Espace réservé du contenu 7"/>
          <p:cNvSpPr>
            <a:spLocks noGrp="1"/>
          </p:cNvSpPr>
          <p:nvPr>
            <p:ph sz="quarter" idx="11"/>
          </p:nvPr>
        </p:nvSpPr>
        <p:spPr>
          <a:xfrm>
            <a:off x="4725493" y="1703169"/>
            <a:ext cx="4064000"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8" name="Espace réservé du contenu 7"/>
          <p:cNvSpPr>
            <a:spLocks noGrp="1"/>
          </p:cNvSpPr>
          <p:nvPr>
            <p:ph sz="quarter" idx="17"/>
          </p:nvPr>
        </p:nvSpPr>
        <p:spPr>
          <a:xfrm>
            <a:off x="162630" y="1703169"/>
            <a:ext cx="4317999"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0"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73220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End + signature">
    <p:spTree>
      <p:nvGrpSpPr>
        <p:cNvPr id="1" name=""/>
        <p:cNvGrpSpPr/>
        <p:nvPr/>
      </p:nvGrpSpPr>
      <p:grpSpPr>
        <a:xfrm>
          <a:off x="0" y="0"/>
          <a:ext cx="0" cy="0"/>
          <a:chOff x="0" y="0"/>
          <a:chExt cx="0" cy="0"/>
        </a:xfrm>
      </p:grpSpPr>
      <p:pic>
        <p:nvPicPr>
          <p:cNvPr id="2" name="Image 1" descr=" I - PowerPoint Fi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 name="Rectangle 3"/>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p:cNvSpPr txBox="1">
            <a:spLocks noChangeArrowheads="1"/>
          </p:cNvSpPr>
          <p:nvPr/>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8A16F56E-FF0E-4EBD-9098-8E5F5EA97760}"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pic>
        <p:nvPicPr>
          <p:cNvPr id="9" name="Image 8" descr=" I - PowerPoint Fin_Text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3525" y="2811463"/>
            <a:ext cx="3011488"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95768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andard layout V3-2">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9" name="Rectangle 8"/>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Espace réservé du contenu 7"/>
          <p:cNvSpPr>
            <a:spLocks noGrp="1"/>
          </p:cNvSpPr>
          <p:nvPr>
            <p:ph sz="quarter" idx="17"/>
          </p:nvPr>
        </p:nvSpPr>
        <p:spPr>
          <a:xfrm>
            <a:off x="162630" y="1703170"/>
            <a:ext cx="8727371"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5"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6"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38485396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s V3-2">
    <p:spTree>
      <p:nvGrpSpPr>
        <p:cNvPr id="1" name=""/>
        <p:cNvGrpSpPr/>
        <p:nvPr/>
      </p:nvGrpSpPr>
      <p:grpSpPr>
        <a:xfrm>
          <a:off x="0" y="0"/>
          <a:ext cx="0" cy="0"/>
          <a:chOff x="0" y="0"/>
          <a:chExt cx="0" cy="0"/>
        </a:xfrm>
      </p:grpSpPr>
      <p:sp>
        <p:nvSpPr>
          <p:cNvPr id="7" name="Rectangle 6"/>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 name="Rectangle 7"/>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3" name="Espace réservé du contenu 7"/>
          <p:cNvSpPr>
            <a:spLocks noGrp="1"/>
          </p:cNvSpPr>
          <p:nvPr>
            <p:ph sz="quarter" idx="11"/>
          </p:nvPr>
        </p:nvSpPr>
        <p:spPr>
          <a:xfrm>
            <a:off x="4725493" y="1703170"/>
            <a:ext cx="4064000"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4" name="Espace réservé du contenu 7"/>
          <p:cNvSpPr>
            <a:spLocks noGrp="1"/>
          </p:cNvSpPr>
          <p:nvPr>
            <p:ph sz="quarter" idx="17"/>
          </p:nvPr>
        </p:nvSpPr>
        <p:spPr>
          <a:xfrm>
            <a:off x="162630" y="1703170"/>
            <a:ext cx="4317999"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9"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0878264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s V3-2 with callout">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5" name="Rectangle 14"/>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1" name="Espace réservé du contenu 7"/>
          <p:cNvSpPr>
            <a:spLocks noGrp="1"/>
          </p:cNvSpPr>
          <p:nvPr>
            <p:ph sz="quarter" idx="11"/>
          </p:nvPr>
        </p:nvSpPr>
        <p:spPr>
          <a:xfrm>
            <a:off x="4725493" y="1703171"/>
            <a:ext cx="4064000"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3"/>
          <p:cNvSpPr>
            <a:spLocks noGrp="1"/>
          </p:cNvSpPr>
          <p:nvPr>
            <p:ph type="body" sz="quarter" idx="15"/>
          </p:nvPr>
        </p:nvSpPr>
        <p:spPr>
          <a:xfrm>
            <a:off x="170181" y="466554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3" name="Espace réservé du texte 3"/>
          <p:cNvSpPr>
            <a:spLocks noGrp="1"/>
          </p:cNvSpPr>
          <p:nvPr>
            <p:ph type="body" sz="quarter" idx="16"/>
          </p:nvPr>
        </p:nvSpPr>
        <p:spPr>
          <a:xfrm>
            <a:off x="4743768" y="466554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4" name="Espace réservé du contenu 7"/>
          <p:cNvSpPr>
            <a:spLocks noGrp="1"/>
          </p:cNvSpPr>
          <p:nvPr>
            <p:ph sz="quarter" idx="17"/>
          </p:nvPr>
        </p:nvSpPr>
        <p:spPr>
          <a:xfrm>
            <a:off x="162630" y="1703171"/>
            <a:ext cx="4317999"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0"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2"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2121381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pic>
        <p:nvPicPr>
          <p:cNvPr id="4" name="Image 1" descr=" A - PowerPoint Intro Blanche V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 name="Rectangle 5"/>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7"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6"/>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F59A395B-2945-4EA6-8B88-D370A77F5D46}"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
        <p:nvSpPr>
          <p:cNvPr id="8" name="Title 1"/>
          <p:cNvSpPr>
            <a:spLocks noGrp="1"/>
          </p:cNvSpPr>
          <p:nvPr>
            <p:ph type="ctrTitle"/>
          </p:nvPr>
        </p:nvSpPr>
        <p:spPr>
          <a:xfrm>
            <a:off x="227014" y="2437560"/>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372344"/>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Tree>
    <p:extLst>
      <p:ext uri="{BB962C8B-B14F-4D97-AF65-F5344CB8AC3E}">
        <p14:creationId xmlns:p14="http://schemas.microsoft.com/office/powerpoint/2010/main" val="19912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picture V1">
    <p:spTree>
      <p:nvGrpSpPr>
        <p:cNvPr id="1" name=""/>
        <p:cNvGrpSpPr/>
        <p:nvPr/>
      </p:nvGrpSpPr>
      <p:grpSpPr>
        <a:xfrm>
          <a:off x="0" y="0"/>
          <a:ext cx="0" cy="0"/>
          <a:chOff x="0" y="0"/>
          <a:chExt cx="0" cy="0"/>
        </a:xfrm>
      </p:grpSpPr>
      <p:pic>
        <p:nvPicPr>
          <p:cNvPr id="5" name="Image 1" descr=" C - PowerPoint Intro Blanche V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0"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56600" y="6191250"/>
            <a:ext cx="5286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ZoneTexte 6"/>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1A526366-BC07-4AD7-AAF7-D720D2CEE605}"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
        <p:nvSpPr>
          <p:cNvPr id="8" name="Title 1"/>
          <p:cNvSpPr>
            <a:spLocks noGrp="1"/>
          </p:cNvSpPr>
          <p:nvPr>
            <p:ph type="ctrTitle"/>
          </p:nvPr>
        </p:nvSpPr>
        <p:spPr>
          <a:xfrm>
            <a:off x="227014" y="3033509"/>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968293"/>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
        <p:nvSpPr>
          <p:cNvPr id="11" name="Espace réservé pour une image  18"/>
          <p:cNvSpPr>
            <a:spLocks noGrp="1"/>
          </p:cNvSpPr>
          <p:nvPr>
            <p:ph type="pic" sz="quarter" idx="14"/>
          </p:nvPr>
        </p:nvSpPr>
        <p:spPr>
          <a:xfrm>
            <a:off x="0" y="0"/>
            <a:ext cx="9144000" cy="2999317"/>
          </a:xfrm>
          <a:prstGeom prst="rect">
            <a:avLst/>
          </a:prstGeom>
          <a:solidFill>
            <a:schemeClr val="bg1">
              <a:lumMod val="95000"/>
            </a:schemeClr>
          </a:solidFill>
        </p:spPr>
        <p:txBody>
          <a:bodyPr lIns="91437" tIns="45718" rIns="91437" bIns="45718"/>
          <a:lstStyle>
            <a:lvl1pPr>
              <a:buNone/>
              <a:defRPr sz="1400">
                <a:solidFill>
                  <a:schemeClr val="bg1">
                    <a:lumMod val="85000"/>
                  </a:schemeClr>
                </a:solidFill>
              </a:defRPr>
            </a:lvl1pPr>
          </a:lstStyle>
          <a:p>
            <a:pPr lvl="0"/>
            <a:r>
              <a:rPr lang="fr-FR" noProof="0" smtClean="0"/>
              <a:t>Cliquez sur l'icône pour ajouter une image</a:t>
            </a:r>
            <a:endParaRPr lang="en-US" noProof="0" dirty="0"/>
          </a:p>
        </p:txBody>
      </p:sp>
    </p:spTree>
    <p:extLst>
      <p:ext uri="{BB962C8B-B14F-4D97-AF65-F5344CB8AC3E}">
        <p14:creationId xmlns:p14="http://schemas.microsoft.com/office/powerpoint/2010/main" val="30184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 picture V2">
    <p:spTree>
      <p:nvGrpSpPr>
        <p:cNvPr id="1" name=""/>
        <p:cNvGrpSpPr/>
        <p:nvPr/>
      </p:nvGrpSpPr>
      <p:grpSpPr>
        <a:xfrm>
          <a:off x="0" y="0"/>
          <a:ext cx="0" cy="0"/>
          <a:chOff x="0" y="0"/>
          <a:chExt cx="0" cy="0"/>
        </a:xfrm>
      </p:grpSpPr>
      <p:pic>
        <p:nvPicPr>
          <p:cNvPr id="5" name="Image 1" descr="D - PowerPoint Intro Blanche V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0"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ZoneTexte 6"/>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11B6E8CC-5647-4E86-AA72-2467B57F7F14}"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
        <p:nvSpPr>
          <p:cNvPr id="11" name="Espace réservé pour une image  18"/>
          <p:cNvSpPr>
            <a:spLocks noGrp="1"/>
          </p:cNvSpPr>
          <p:nvPr>
            <p:ph type="pic" sz="quarter" idx="14"/>
          </p:nvPr>
        </p:nvSpPr>
        <p:spPr>
          <a:xfrm>
            <a:off x="0" y="0"/>
            <a:ext cx="9144000" cy="2999317"/>
          </a:xfrm>
          <a:prstGeom prst="rect">
            <a:avLst/>
          </a:prstGeom>
          <a:solidFill>
            <a:schemeClr val="bg1">
              <a:lumMod val="95000"/>
            </a:schemeClr>
          </a:solidFill>
        </p:spPr>
        <p:txBody>
          <a:bodyPr lIns="91437" tIns="45718" rIns="91437" bIns="45718"/>
          <a:lstStyle>
            <a:lvl1pPr>
              <a:buNone/>
              <a:defRPr sz="1400">
                <a:solidFill>
                  <a:schemeClr val="bg1">
                    <a:lumMod val="85000"/>
                  </a:schemeClr>
                </a:solidFill>
              </a:defRPr>
            </a:lvl1pPr>
          </a:lstStyle>
          <a:p>
            <a:pPr lvl="0"/>
            <a:r>
              <a:rPr lang="fr-FR" noProof="0" smtClean="0"/>
              <a:t>Cliquez sur l'icône pour ajouter une image</a:t>
            </a:r>
            <a:endParaRPr lang="en-US" noProof="0" dirty="0"/>
          </a:p>
        </p:txBody>
      </p:sp>
      <p:sp>
        <p:nvSpPr>
          <p:cNvPr id="8" name="Title 1"/>
          <p:cNvSpPr>
            <a:spLocks noGrp="1"/>
          </p:cNvSpPr>
          <p:nvPr>
            <p:ph type="ctrTitle"/>
          </p:nvPr>
        </p:nvSpPr>
        <p:spPr>
          <a:xfrm>
            <a:off x="227014" y="3033509"/>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968293"/>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Tree>
    <p:extLst>
      <p:ext uri="{BB962C8B-B14F-4D97-AF65-F5344CB8AC3E}">
        <p14:creationId xmlns:p14="http://schemas.microsoft.com/office/powerpoint/2010/main" val="1780616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4" name="Image 1" descr=" B - PowerPoint Intercalair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 name="Rectangle 5"/>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7"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6"/>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4BC2C1A-56ED-45EA-8F0B-5D8A1E1AEAD4}"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
        <p:nvSpPr>
          <p:cNvPr id="8" name="Title 1"/>
          <p:cNvSpPr>
            <a:spLocks noGrp="1"/>
          </p:cNvSpPr>
          <p:nvPr>
            <p:ph type="ctrTitle"/>
          </p:nvPr>
        </p:nvSpPr>
        <p:spPr>
          <a:xfrm>
            <a:off x="227014" y="3033509"/>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968293"/>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Tree>
    <p:extLst>
      <p:ext uri="{BB962C8B-B14F-4D97-AF65-F5344CB8AC3E}">
        <p14:creationId xmlns:p14="http://schemas.microsoft.com/office/powerpoint/2010/main" val="2872605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6.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3.emf"/><Relationship Id="rId2" Type="http://schemas.openxmlformats.org/officeDocument/2006/relationships/slideLayout" Target="../slideLayouts/slideLayout14.xml"/><Relationship Id="rId16" Type="http://schemas.openxmlformats.org/officeDocument/2006/relationships/image" Target="../media/image12.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image" Target="../media/image5.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image" Target="../media/image3.emf"/><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2.emf"/><Relationship Id="rId2" Type="http://schemas.openxmlformats.org/officeDocument/2006/relationships/slideLayout" Target="../slideLayouts/slideLayout28.xml"/><Relationship Id="rId16" Type="http://schemas.openxmlformats.org/officeDocument/2006/relationships/image" Target="../media/image13.jpe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6" Type="http://schemas.openxmlformats.org/officeDocument/2006/relationships/image" Target="../media/image3.emf"/><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2.emf"/><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1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812" r:id="rId1"/>
    <p:sldLayoutId id="2147484813" r:id="rId2"/>
    <p:sldLayoutId id="2147484814" r:id="rId3"/>
    <p:sldLayoutId id="2147484815" r:id="rId4"/>
    <p:sldLayoutId id="2147484816" r:id="rId5"/>
    <p:sldLayoutId id="2147484817" r:id="rId6"/>
    <p:sldLayoutId id="2147484818" r:id="rId7"/>
    <p:sldLayoutId id="2147484819" r:id="rId8"/>
    <p:sldLayoutId id="2147484820" r:id="rId9"/>
    <p:sldLayoutId id="2147484821" r:id="rId10"/>
    <p:sldLayoutId id="2147484822" r:id="rId11"/>
    <p:sldLayoutId id="2147484823" r:id="rId12"/>
  </p:sldLayoutIdLst>
  <p:timing>
    <p:tnLst>
      <p:par>
        <p:cTn id="1" dur="indefinite" restart="never" nodeType="tmRoot"/>
      </p:par>
    </p:tnLst>
  </p:timing>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Image 14" descr=" E - PowerPoint Slides V1.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Image 12"/>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descr="C:\Users\BUSI\Documents\Bastille\NoBugs Talk\ILL_logo-web.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8356600" y="6191250"/>
            <a:ext cx="582015" cy="50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BUSI\Documents\Bastille\Autumun 2016 Conference Poster\Mantid_Logo_with_icon.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07504" y="6144608"/>
            <a:ext cx="1080120" cy="60128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03" r:id="rId7"/>
    <p:sldLayoutId id="2147484804" r:id="rId8"/>
    <p:sldLayoutId id="2147484805" r:id="rId9"/>
    <p:sldLayoutId id="2147484830" r:id="rId10"/>
    <p:sldLayoutId id="2147484831" r:id="rId11"/>
    <p:sldLayoutId id="2147484832" r:id="rId12"/>
    <p:sldLayoutId id="2147484833" r:id="rId13"/>
    <p:sldLayoutId id="2147484834" r:id="rId14"/>
  </p:sldLayoutIdLst>
  <p:timing>
    <p:tnLst>
      <p:par>
        <p:cTn id="1" dur="indefinite" restart="never" nodeType="tmRoot"/>
      </p:par>
    </p:tnLst>
  </p:timing>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Image 12" descr=" G - PowerPoint Slides V2.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Image 9"/>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Image 10"/>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ZoneTexte 11"/>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A0D4B98D-0AEC-4C8B-B23A-C5129C2CCDB4}"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Tree>
  </p:cSld>
  <p:clrMap bg1="lt1" tx1="dk1" bg2="lt2" tx2="dk2" accent1="accent1" accent2="accent2" accent3="accent3" accent4="accent4" accent5="accent5" accent6="accent6" hlink="hlink" folHlink="folHlink"/>
  <p:sldLayoutIdLst>
    <p:sldLayoutId id="2147484835" r:id="rId1"/>
    <p:sldLayoutId id="2147484836" r:id="rId2"/>
    <p:sldLayoutId id="2147484837" r:id="rId3"/>
    <p:sldLayoutId id="2147484838" r:id="rId4"/>
    <p:sldLayoutId id="2147484839" r:id="rId5"/>
    <p:sldLayoutId id="2147484840" r:id="rId6"/>
    <p:sldLayoutId id="2147484806" r:id="rId7"/>
    <p:sldLayoutId id="2147484807" r:id="rId8"/>
    <p:sldLayoutId id="2147484808" r:id="rId9"/>
    <p:sldLayoutId id="2147484841" r:id="rId10"/>
    <p:sldLayoutId id="2147484842" r:id="rId11"/>
    <p:sldLayoutId id="2147484843" r:id="rId12"/>
    <p:sldLayoutId id="2147484844" r:id="rId13"/>
    <p:sldLayoutId id="2147484845" r:id="rId14"/>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Image 12" descr=" F - PowerPoint Slides V3.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Image 9"/>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8356600" y="6185042"/>
            <a:ext cx="528638" cy="52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Image 10"/>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ZoneTexte 11"/>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C244B9F3-59C7-4DD3-8554-B627FC3EFCCC}"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Tree>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09" r:id="rId7"/>
    <p:sldLayoutId id="2147484810" r:id="rId8"/>
    <p:sldLayoutId id="2147484811" r:id="rId9"/>
    <p:sldLayoutId id="2147484852" r:id="rId10"/>
    <p:sldLayoutId id="2147484853" r:id="rId11"/>
    <p:sldLayoutId id="2147484854" r:id="rId12"/>
  </p:sldLayoutIdLst>
  <p:timing>
    <p:tnLst>
      <p:par>
        <p:cTn id="1" dur="indefinite" restart="never" nodeType="tmRoot"/>
      </p:par>
    </p:tnLst>
  </p:timing>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12"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gif"/><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dirty="0">
                <a:latin typeface="Cambria" panose="02040503050406030204" pitchFamily="18" charset="0"/>
              </a:rPr>
              <a:t>The ILL Joins the </a:t>
            </a:r>
            <a:r>
              <a:rPr lang="en-GB" dirty="0" err="1">
                <a:latin typeface="Cambria" panose="02040503050406030204" pitchFamily="18" charset="0"/>
              </a:rPr>
              <a:t>Mantid</a:t>
            </a:r>
            <a:r>
              <a:rPr lang="en-GB" dirty="0">
                <a:latin typeface="Cambria" panose="02040503050406030204" pitchFamily="18" charset="0"/>
              </a:rPr>
              <a:t> </a:t>
            </a:r>
            <a:r>
              <a:rPr lang="en-GB" dirty="0" smtClean="0">
                <a:latin typeface="Cambria" panose="02040503050406030204" pitchFamily="18" charset="0"/>
              </a:rPr>
              <a:t>Project</a:t>
            </a:r>
            <a:endParaRPr lang="en-GB" dirty="0">
              <a:latin typeface="Cambria" panose="02040503050406030204" pitchFamily="18" charset="0"/>
            </a:endParaRPr>
          </a:p>
        </p:txBody>
      </p:sp>
      <p:sp>
        <p:nvSpPr>
          <p:cNvPr id="5" name="Subtitle 4"/>
          <p:cNvSpPr>
            <a:spLocks noGrp="1"/>
          </p:cNvSpPr>
          <p:nvPr>
            <p:ph type="subTitle" idx="1"/>
          </p:nvPr>
        </p:nvSpPr>
        <p:spPr>
          <a:xfrm>
            <a:off x="252415" y="3968293"/>
            <a:ext cx="5399705" cy="287259"/>
          </a:xfrm>
        </p:spPr>
        <p:txBody>
          <a:bodyPr/>
          <a:lstStyle/>
          <a:p>
            <a:r>
              <a:rPr lang="en-GB" sz="1800" dirty="0" smtClean="0">
                <a:solidFill>
                  <a:schemeClr val="accent3"/>
                </a:solidFill>
                <a:latin typeface="Cambria" panose="02040503050406030204" pitchFamily="18" charset="0"/>
              </a:rPr>
              <a:t>Dr Ian Bush, Dr </a:t>
            </a:r>
            <a:r>
              <a:rPr lang="en-GB" sz="1800" dirty="0" err="1" smtClean="0">
                <a:solidFill>
                  <a:schemeClr val="accent3"/>
                </a:solidFill>
                <a:latin typeface="Cambria" panose="02040503050406030204" pitchFamily="18" charset="0"/>
              </a:rPr>
              <a:t>Gagik</a:t>
            </a:r>
            <a:r>
              <a:rPr lang="en-GB" sz="1800" dirty="0" smtClean="0">
                <a:solidFill>
                  <a:schemeClr val="accent3"/>
                </a:solidFill>
                <a:latin typeface="Cambria" panose="02040503050406030204" pitchFamily="18" charset="0"/>
              </a:rPr>
              <a:t> </a:t>
            </a:r>
            <a:r>
              <a:rPr lang="en-GB" sz="1800" dirty="0" err="1" smtClean="0">
                <a:solidFill>
                  <a:schemeClr val="accent3"/>
                </a:solidFill>
                <a:latin typeface="Cambria" panose="02040503050406030204" pitchFamily="18" charset="0"/>
              </a:rPr>
              <a:t>Vardanyan</a:t>
            </a:r>
            <a:r>
              <a:rPr lang="en-GB" sz="1800" dirty="0" smtClean="0">
                <a:solidFill>
                  <a:schemeClr val="accent3"/>
                </a:solidFill>
                <a:latin typeface="Cambria" panose="02040503050406030204" pitchFamily="18" charset="0"/>
              </a:rPr>
              <a:t>, Mrs Verena </a:t>
            </a:r>
            <a:r>
              <a:rPr lang="en-GB" sz="1800" dirty="0" err="1" smtClean="0">
                <a:solidFill>
                  <a:schemeClr val="accent3"/>
                </a:solidFill>
                <a:latin typeface="Cambria" panose="02040503050406030204" pitchFamily="18" charset="0"/>
              </a:rPr>
              <a:t>Reimund</a:t>
            </a:r>
            <a:r>
              <a:rPr lang="en-GB" sz="1800" dirty="0" smtClean="0">
                <a:solidFill>
                  <a:schemeClr val="accent3"/>
                </a:solidFill>
                <a:latin typeface="Cambria" panose="02040503050406030204" pitchFamily="18" charset="0"/>
              </a:rPr>
              <a:t>, Dr Antti </a:t>
            </a:r>
            <a:r>
              <a:rPr lang="en-GB" sz="1800" dirty="0" err="1" smtClean="0">
                <a:solidFill>
                  <a:schemeClr val="accent3"/>
                </a:solidFill>
                <a:latin typeface="Cambria" panose="02040503050406030204" pitchFamily="18" charset="0"/>
              </a:rPr>
              <a:t>Soininen</a:t>
            </a:r>
            <a:r>
              <a:rPr lang="en-GB" sz="1800" dirty="0" smtClean="0">
                <a:solidFill>
                  <a:schemeClr val="accent3"/>
                </a:solidFill>
                <a:latin typeface="Cambria" panose="02040503050406030204" pitchFamily="18" charset="0"/>
              </a:rPr>
              <a:t>, </a:t>
            </a:r>
            <a:r>
              <a:rPr lang="en-GB" sz="1800" dirty="0">
                <a:solidFill>
                  <a:schemeClr val="accent3"/>
                </a:solidFill>
                <a:latin typeface="Cambria" panose="02040503050406030204" pitchFamily="18" charset="0"/>
              </a:rPr>
              <a:t>Dr Miguel </a:t>
            </a:r>
            <a:r>
              <a:rPr lang="en-GB" sz="1800" dirty="0" err="1" smtClean="0">
                <a:solidFill>
                  <a:schemeClr val="accent3"/>
                </a:solidFill>
                <a:latin typeface="Cambria" panose="02040503050406030204" pitchFamily="18" charset="0"/>
              </a:rPr>
              <a:t>Gonzàlez</a:t>
            </a:r>
            <a:endParaRPr lang="en-GB" sz="1800" dirty="0">
              <a:latin typeface="Cambria" panose="02040503050406030204" pitchFamily="18" charset="0"/>
            </a:endParaRPr>
          </a:p>
        </p:txBody>
      </p:sp>
      <p:pic>
        <p:nvPicPr>
          <p:cNvPr id="11" name="Picture 2" descr="See original image"/>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t="6127" b="612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36195" name="Picture 3" descr="C:\Users\BUSI\Documents\Bastille\NoBugs Talk\bu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8264" y="3061072"/>
            <a:ext cx="1636614" cy="2049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66880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8"/>
          </p:nvPr>
        </p:nvSpPr>
        <p:spPr/>
        <p:txBody>
          <a:bodyPr/>
          <a:lstStyle/>
          <a:p>
            <a:r>
              <a:rPr lang="en-GB" dirty="0" smtClean="0"/>
              <a:t>Lamp and </a:t>
            </a:r>
            <a:r>
              <a:rPr lang="en-GB" dirty="0" err="1" smtClean="0"/>
              <a:t>Mantid</a:t>
            </a:r>
            <a:r>
              <a:rPr lang="en-GB" dirty="0" smtClean="0"/>
              <a:t> </a:t>
            </a:r>
            <a:endParaRPr lang="en-GB" dirty="0"/>
          </a:p>
        </p:txBody>
      </p:sp>
      <p:pic>
        <p:nvPicPr>
          <p:cNvPr id="2050" name="Picture 2" descr="C:\Users\BUSI\Documents\Bastille\NoBugs Talk\Lamp Mantid Screenshots\1-Lamp-Emp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 y="1916832"/>
            <a:ext cx="4712709" cy="2993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BUSI\Documents\Bastille\NoBugs Talk\Lamp Mantid Screenshots\1-Mantid-Empt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6507" y="1080608"/>
            <a:ext cx="4437493" cy="46655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BUSI\Documents\Bastille\NoBugs Talk\Lamp Mantid Screenshots\2-Lamp-Workspa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4" y="1916832"/>
            <a:ext cx="4707476" cy="298981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BUSI\Documents\Bastille\NoBugs Talk\Lamp Mantid Screenshots\2-Mantid-Workspac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6507" y="1080608"/>
            <a:ext cx="4437492" cy="46655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1331640" y="2780928"/>
            <a:ext cx="2487893" cy="2099204"/>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44951" y="2276872"/>
            <a:ext cx="2573378" cy="504056"/>
          </a:xfrm>
          <a:prstGeom prst="rect">
            <a:avLst/>
          </a:prstGeom>
          <a:noFill/>
          <a:ln w="952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p:cNvSpPr/>
          <p:nvPr/>
        </p:nvSpPr>
        <p:spPr>
          <a:xfrm>
            <a:off x="4711690" y="2024844"/>
            <a:ext cx="2668622" cy="2052228"/>
          </a:xfrm>
          <a:prstGeom prst="rect">
            <a:avLst/>
          </a:prstGeom>
          <a:noFill/>
          <a:ln w="952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5" name="Straight Arrow Connector 14"/>
          <p:cNvCxnSpPr/>
          <p:nvPr/>
        </p:nvCxnSpPr>
        <p:spPr>
          <a:xfrm flipH="1">
            <a:off x="5220072" y="4091202"/>
            <a:ext cx="144016" cy="818770"/>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pic>
        <p:nvPicPr>
          <p:cNvPr id="2054" name="Picture 6" descr="C:\Users\BUSI\Documents\Bastille\NoBugs Talk\Lamp Mantid Screenshots\3-Lamp-Plo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 y="1916435"/>
            <a:ext cx="4707525" cy="2989847"/>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BUSI\Documents\Bastille\NoBugs Talk\Lamp Mantid Screenshots\3-Mantid-Plo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06506" y="1080608"/>
            <a:ext cx="4437492" cy="4665588"/>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1246155" y="3050958"/>
            <a:ext cx="2461749" cy="1829174"/>
          </a:xfrm>
          <a:prstGeom prst="rect">
            <a:avLst/>
          </a:prstGeom>
          <a:noFill/>
          <a:ln w="952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9" name="Straight Arrow Connector 28"/>
          <p:cNvCxnSpPr/>
          <p:nvPr/>
        </p:nvCxnSpPr>
        <p:spPr>
          <a:xfrm flipH="1" flipV="1">
            <a:off x="5318212" y="1901798"/>
            <a:ext cx="576064" cy="1254204"/>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pic>
        <p:nvPicPr>
          <p:cNvPr id="2056" name="Picture 8" descr="C:\Users\BUSI\Documents\Bastille\NoBugs Talk\Lamp Mantid Screenshots\4-Lamp-Scrip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9412" y="958003"/>
            <a:ext cx="3406661" cy="5194186"/>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BUSI\Documents\Bastille\NoBugs Talk\Lamp Mantid Screenshots\4-Manitd-Script.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04577" y="1157593"/>
            <a:ext cx="4251331" cy="4511617"/>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3994802" y="5746196"/>
            <a:ext cx="1369286" cy="461665"/>
          </a:xfrm>
          <a:prstGeom prst="rect">
            <a:avLst/>
          </a:prstGeom>
          <a:solidFill>
            <a:schemeClr val="accent5">
              <a:lumMod val="20000"/>
              <a:lumOff val="80000"/>
            </a:schemeClr>
          </a:solidFill>
          <a:ln w="95250">
            <a:solidFill>
              <a:srgbClr val="92D050"/>
            </a:solidFill>
          </a:ln>
        </p:spPr>
        <p:txBody>
          <a:bodyPr wrap="none" rtlCol="0">
            <a:spAutoFit/>
          </a:bodyPr>
          <a:lstStyle/>
          <a:p>
            <a:r>
              <a:rPr lang="en-GB" sz="2400" dirty="0" smtClean="0">
                <a:latin typeface="Cambria" panose="02040503050406030204" pitchFamily="18" charset="0"/>
              </a:rPr>
              <a:t>Scripting</a:t>
            </a:r>
            <a:endParaRPr lang="en-GB" sz="2400" dirty="0">
              <a:latin typeface="Cambria" panose="02040503050406030204" pitchFamily="18" charset="0"/>
            </a:endParaRPr>
          </a:p>
        </p:txBody>
      </p:sp>
    </p:spTree>
    <p:extLst>
      <p:ext uri="{BB962C8B-B14F-4D97-AF65-F5344CB8AC3E}">
        <p14:creationId xmlns:p14="http://schemas.microsoft.com/office/powerpoint/2010/main" val="41854810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62630" y="1268760"/>
            <a:ext cx="8727371" cy="4312397"/>
          </a:xfrm>
        </p:spPr>
        <p:txBody>
          <a:bodyPr/>
          <a:lstStyle/>
          <a:p>
            <a:r>
              <a:rPr lang="en-GB" dirty="0" smtClean="0"/>
              <a:t>Started with DGS Time-of-Flight Spectrometers (IN4/5/6) and Backscattering (Indirect Geometry) instruments (IN16B)</a:t>
            </a:r>
          </a:p>
          <a:p>
            <a:r>
              <a:rPr lang="en-GB" dirty="0" smtClean="0"/>
              <a:t>Initial work started by:</a:t>
            </a:r>
          </a:p>
          <a:p>
            <a:pPr lvl="1"/>
            <a:r>
              <a:rPr lang="en-GB" sz="2200" dirty="0" smtClean="0"/>
              <a:t>Ricardo </a:t>
            </a:r>
            <a:r>
              <a:rPr lang="en-GB" sz="2200" dirty="0" err="1" smtClean="0"/>
              <a:t>Ferraz</a:t>
            </a:r>
            <a:r>
              <a:rPr lang="en-GB" sz="2200" dirty="0" smtClean="0"/>
              <a:t>-Leal (loaders, instrument definitions, sample scripts)</a:t>
            </a:r>
          </a:p>
          <a:p>
            <a:pPr lvl="1"/>
            <a:r>
              <a:rPr lang="en-GB" sz="2200" dirty="0" smtClean="0"/>
              <a:t>Spencer Howells and Elliot </a:t>
            </a:r>
            <a:r>
              <a:rPr lang="en-GB" sz="2200" dirty="0" err="1" smtClean="0"/>
              <a:t>Oram</a:t>
            </a:r>
            <a:r>
              <a:rPr lang="en-GB" sz="2200" dirty="0" smtClean="0"/>
              <a:t> (IN16B workflow)</a:t>
            </a:r>
          </a:p>
          <a:p>
            <a:r>
              <a:rPr lang="en-GB" dirty="0" smtClean="0"/>
              <a:t>Work on workflows themselves, and features required to support them, for example</a:t>
            </a:r>
          </a:p>
          <a:p>
            <a:pPr lvl="1"/>
            <a:r>
              <a:rPr lang="en-GB" sz="2200" dirty="0" smtClean="0"/>
              <a:t>File loading, filtering and merging</a:t>
            </a:r>
          </a:p>
          <a:p>
            <a:pPr lvl="1"/>
            <a:r>
              <a:rPr lang="en-GB" sz="2200" dirty="0" smtClean="0"/>
              <a:t>Flat background moving window average</a:t>
            </a:r>
          </a:p>
          <a:p>
            <a:pPr lvl="1"/>
            <a:r>
              <a:rPr lang="en-GB" sz="2200" dirty="0" smtClean="0"/>
              <a:t>Incident energy calibration for DGS Instruments</a:t>
            </a:r>
            <a:endParaRPr lang="en-GB" sz="2200" dirty="0"/>
          </a:p>
        </p:txBody>
      </p:sp>
      <p:sp>
        <p:nvSpPr>
          <p:cNvPr id="7" name="Text Placeholder 6"/>
          <p:cNvSpPr>
            <a:spLocks noGrp="1"/>
          </p:cNvSpPr>
          <p:nvPr>
            <p:ph type="body" sz="quarter" idx="18"/>
          </p:nvPr>
        </p:nvSpPr>
        <p:spPr/>
        <p:txBody>
          <a:bodyPr/>
          <a:lstStyle/>
          <a:p>
            <a:r>
              <a:rPr lang="en-GB" dirty="0" smtClean="0"/>
              <a:t>ILL Workflows</a:t>
            </a:r>
            <a:endParaRPr lang="en-GB" dirty="0"/>
          </a:p>
        </p:txBody>
      </p:sp>
    </p:spTree>
    <p:extLst>
      <p:ext uri="{BB962C8B-B14F-4D97-AF65-F5344CB8AC3E}">
        <p14:creationId xmlns:p14="http://schemas.microsoft.com/office/powerpoint/2010/main" val="417045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dirty="0" smtClean="0"/>
              <a:t>Time-of-Flight Workflow – S(Q,</a:t>
            </a:r>
            <a:r>
              <a:rPr lang="el-GR" dirty="0" smtClean="0"/>
              <a:t>ω</a:t>
            </a:r>
            <a:r>
              <a:rPr lang="en-GB" dirty="0" smtClean="0"/>
              <a:t>) Comparison</a:t>
            </a:r>
            <a:endParaRPr lang="en-GB" dirty="0"/>
          </a:p>
        </p:txBody>
      </p:sp>
      <p:pic>
        <p:nvPicPr>
          <p:cNvPr id="1026" name="Picture 2" descr="C:\Users\BUSI\Documents\Bastille\NoBugs Talk\sofqw-old-mant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755405"/>
            <a:ext cx="7740352" cy="5493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7880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dirty="0" smtClean="0"/>
              <a:t>Time-of-Flight Workflow – S(Q,</a:t>
            </a:r>
            <a:r>
              <a:rPr lang="el-GR" dirty="0" smtClean="0"/>
              <a:t>ω</a:t>
            </a:r>
            <a:r>
              <a:rPr lang="en-GB" dirty="0" smtClean="0"/>
              <a:t>) Comparison</a:t>
            </a:r>
            <a:endParaRPr lang="en-GB" dirty="0"/>
          </a:p>
        </p:txBody>
      </p:sp>
      <p:pic>
        <p:nvPicPr>
          <p:cNvPr id="1026" name="Picture 2" descr="C:\Users\BUSI\Documents\Bastille\NoBugs Talk\sofqw-old-mant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755405"/>
            <a:ext cx="7740352" cy="549343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47664" y="1052736"/>
            <a:ext cx="6192688" cy="4968552"/>
          </a:xfrm>
          <a:prstGeom prst="rect">
            <a:avLst/>
          </a:prstGeom>
          <a:solidFill>
            <a:schemeClr val="bg1"/>
          </a:solidFill>
          <a:ln w="2540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9" name="Picture 2" descr="C:\Users\BUSI\Documents\Bastille\NoBugs Talk\lamp-sq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4838" y="1212802"/>
            <a:ext cx="5843864" cy="4657194"/>
          </a:xfrm>
          <a:prstGeom prst="rect">
            <a:avLst/>
          </a:prstGeom>
          <a:solidFill>
            <a:schemeClr val="bg1"/>
          </a:solidFill>
        </p:spPr>
      </p:pic>
    </p:spTree>
    <p:extLst>
      <p:ext uri="{BB962C8B-B14F-4D97-AF65-F5344CB8AC3E}">
        <p14:creationId xmlns:p14="http://schemas.microsoft.com/office/powerpoint/2010/main" val="28166327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dirty="0" smtClean="0"/>
              <a:t>Time-of-Flight Workflow – S(Q,</a:t>
            </a:r>
            <a:r>
              <a:rPr lang="el-GR" dirty="0" smtClean="0"/>
              <a:t>ω</a:t>
            </a:r>
            <a:r>
              <a:rPr lang="en-GB" dirty="0" smtClean="0"/>
              <a:t>) Comparison</a:t>
            </a:r>
            <a:endParaRPr lang="en-GB" dirty="0"/>
          </a:p>
        </p:txBody>
      </p:sp>
      <p:pic>
        <p:nvPicPr>
          <p:cNvPr id="1026" name="Picture 2" descr="C:\Users\BUSI\Documents\Bastille\NoBugs Talk\sofqw-old-mant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755405"/>
            <a:ext cx="7740352" cy="54934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BUSI\Documents\Bastille\NoBugs Talk\lamp-sq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4838" y="1212802"/>
            <a:ext cx="5843864" cy="4657194"/>
          </a:xfrm>
          <a:prstGeom prst="rect">
            <a:avLst/>
          </a:prstGeom>
          <a:solidFill>
            <a:schemeClr val="bg1"/>
          </a:solidFill>
        </p:spPr>
      </p:pic>
      <p:sp>
        <p:nvSpPr>
          <p:cNvPr id="2" name="Rectangle 1"/>
          <p:cNvSpPr/>
          <p:nvPr/>
        </p:nvSpPr>
        <p:spPr>
          <a:xfrm>
            <a:off x="1547664" y="1052736"/>
            <a:ext cx="6192688" cy="4968552"/>
          </a:xfrm>
          <a:prstGeom prst="rect">
            <a:avLst/>
          </a:prstGeom>
          <a:solidFill>
            <a:schemeClr val="bg1"/>
          </a:solidFill>
          <a:ln w="2540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10" name="Picture 3" descr="F:\Bastille\NoBugs\mantid-sq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2834" y="1222178"/>
            <a:ext cx="5845836" cy="4658400"/>
          </a:xfrm>
          <a:prstGeom prst="rect">
            <a:avLst/>
          </a:prstGeom>
          <a:solidFill>
            <a:schemeClr val="bg1"/>
          </a:solidFill>
        </p:spPr>
      </p:pic>
    </p:spTree>
    <p:extLst>
      <p:ext uri="{BB962C8B-B14F-4D97-AF65-F5344CB8AC3E}">
        <p14:creationId xmlns:p14="http://schemas.microsoft.com/office/powerpoint/2010/main" val="25389968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C:\Users\BUSI\Documents\Bastille\NoBugs Talk\in6-ol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0400"/>
            <a:ext cx="9717414" cy="5327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p:cNvSpPr>
            <a:spLocks noGrp="1"/>
          </p:cNvSpPr>
          <p:nvPr>
            <p:ph type="body" sz="quarter" idx="18"/>
          </p:nvPr>
        </p:nvSpPr>
        <p:spPr/>
        <p:txBody>
          <a:bodyPr/>
          <a:lstStyle/>
          <a:p>
            <a:r>
              <a:rPr lang="en-GB" dirty="0" smtClean="0"/>
              <a:t>Time-of-Flight Workflow </a:t>
            </a:r>
          </a:p>
          <a:p>
            <a:r>
              <a:rPr lang="en-GB" dirty="0" smtClean="0"/>
              <a:t>Instrument Definition – IN6 Original</a:t>
            </a:r>
            <a:endParaRPr lang="en-GB" dirty="0"/>
          </a:p>
        </p:txBody>
      </p:sp>
    </p:spTree>
    <p:extLst>
      <p:ext uri="{BB962C8B-B14F-4D97-AF65-F5344CB8AC3E}">
        <p14:creationId xmlns:p14="http://schemas.microsoft.com/office/powerpoint/2010/main" val="31211062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p:txBody>
          <a:bodyPr/>
          <a:lstStyle/>
          <a:p>
            <a:endParaRPr lang="en-GB"/>
          </a:p>
        </p:txBody>
      </p:sp>
      <p:sp>
        <p:nvSpPr>
          <p:cNvPr id="7" name="Text Placeholder 6"/>
          <p:cNvSpPr>
            <a:spLocks noGrp="1"/>
          </p:cNvSpPr>
          <p:nvPr>
            <p:ph type="body" sz="quarter" idx="18"/>
          </p:nvPr>
        </p:nvSpPr>
        <p:spPr/>
        <p:txBody>
          <a:bodyPr/>
          <a:lstStyle/>
          <a:p>
            <a:r>
              <a:rPr lang="en-GB" dirty="0" smtClean="0"/>
              <a:t>Time-of-Flight Workflow </a:t>
            </a:r>
          </a:p>
          <a:p>
            <a:r>
              <a:rPr lang="en-GB" dirty="0" smtClean="0"/>
              <a:t>Instrument Definition – IN6 Updated</a:t>
            </a:r>
            <a:endParaRPr lang="en-GB" dirty="0"/>
          </a:p>
        </p:txBody>
      </p:sp>
      <p:pic>
        <p:nvPicPr>
          <p:cNvPr id="6146" name="Picture 2" descr="C:\Users\BUSI\Documents\Bastille\NoBugs Talk\in6-n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0400"/>
            <a:ext cx="9717414" cy="532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2776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p:txBody>
          <a:bodyPr/>
          <a:lstStyle/>
          <a:p>
            <a:endParaRPr lang="en-GB"/>
          </a:p>
        </p:txBody>
      </p:sp>
      <p:sp>
        <p:nvSpPr>
          <p:cNvPr id="7" name="Text Placeholder 6"/>
          <p:cNvSpPr>
            <a:spLocks noGrp="1"/>
          </p:cNvSpPr>
          <p:nvPr>
            <p:ph type="body" sz="quarter" idx="18"/>
          </p:nvPr>
        </p:nvSpPr>
        <p:spPr/>
        <p:txBody>
          <a:bodyPr/>
          <a:lstStyle/>
          <a:p>
            <a:r>
              <a:rPr lang="en-GB" dirty="0" smtClean="0"/>
              <a:t>Time-of-Flight Workflow </a:t>
            </a:r>
          </a:p>
          <a:p>
            <a:r>
              <a:rPr lang="en-GB" dirty="0" smtClean="0"/>
              <a:t>Instrument Definition – IN4 Original</a:t>
            </a:r>
            <a:endParaRPr lang="en-GB" dirty="0"/>
          </a:p>
        </p:txBody>
      </p:sp>
      <p:pic>
        <p:nvPicPr>
          <p:cNvPr id="2051" name="Picture 3" descr="C:\Users\BUSI\Documents\Bastille\NoBugs Talk\in4-ol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64" y="1530400"/>
            <a:ext cx="9717414" cy="532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3319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p:txBody>
          <a:bodyPr/>
          <a:lstStyle/>
          <a:p>
            <a:endParaRPr lang="en-GB"/>
          </a:p>
        </p:txBody>
      </p:sp>
      <p:sp>
        <p:nvSpPr>
          <p:cNvPr id="7" name="Text Placeholder 6"/>
          <p:cNvSpPr>
            <a:spLocks noGrp="1"/>
          </p:cNvSpPr>
          <p:nvPr>
            <p:ph type="body" sz="quarter" idx="18"/>
          </p:nvPr>
        </p:nvSpPr>
        <p:spPr/>
        <p:txBody>
          <a:bodyPr/>
          <a:lstStyle/>
          <a:p>
            <a:r>
              <a:rPr lang="en-GB" dirty="0" smtClean="0"/>
              <a:t>Time-of-Flight Workflow </a:t>
            </a:r>
          </a:p>
          <a:p>
            <a:r>
              <a:rPr lang="en-GB" dirty="0" smtClean="0"/>
              <a:t>Instrument Definition – IN4 Updated</a:t>
            </a:r>
            <a:endParaRPr lang="en-GB" dirty="0"/>
          </a:p>
        </p:txBody>
      </p:sp>
      <p:pic>
        <p:nvPicPr>
          <p:cNvPr id="2051" name="Picture 3" descr="C:\Users\BUSI\Documents\Bastille\NoBugs Talk\in4-ol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64" y="1530400"/>
            <a:ext cx="9717414" cy="53276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Users\BUSI\Documents\Bastille\NoBugs Talk\in4-n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762" y="1530400"/>
            <a:ext cx="9717412" cy="532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2329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dirty="0" smtClean="0"/>
              <a:t>Backscattering Workflow</a:t>
            </a:r>
            <a:endParaRPr lang="en-GB" dirty="0"/>
          </a:p>
        </p:txBody>
      </p:sp>
      <p:pic>
        <p:nvPicPr>
          <p:cNvPr id="1026" name="Picture 2" descr="C:\Users\BUSI\Documents\Bastille\NoBugs Talk\in16b-ra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8492" y="866759"/>
            <a:ext cx="7253908" cy="5148202"/>
          </a:xfrm>
          <a:prstGeom prst="rect">
            <a:avLst/>
          </a:prstGeom>
          <a:solidFill>
            <a:schemeClr val="bg1"/>
          </a:solidFill>
          <a:ln w="12700">
            <a:solidFill>
              <a:schemeClr val="tx1"/>
            </a:solidFill>
          </a:ln>
        </p:spPr>
      </p:pic>
    </p:spTree>
    <p:extLst>
      <p:ext uri="{BB962C8B-B14F-4D97-AF65-F5344CB8AC3E}">
        <p14:creationId xmlns:p14="http://schemas.microsoft.com/office/powerpoint/2010/main" val="20084766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7"/>
          </p:nvPr>
        </p:nvSpPr>
        <p:spPr/>
        <p:txBody>
          <a:bodyPr/>
          <a:lstStyle/>
          <a:p>
            <a:r>
              <a:rPr lang="en-GB" sz="2800" dirty="0" err="1" smtClean="0"/>
              <a:t>Mantid</a:t>
            </a:r>
            <a:r>
              <a:rPr lang="en-GB" sz="2800" dirty="0" smtClean="0"/>
              <a:t> and Adoption at the ILL</a:t>
            </a:r>
          </a:p>
          <a:p>
            <a:r>
              <a:rPr lang="en-GB" sz="2800" dirty="0" smtClean="0"/>
              <a:t>Working with the </a:t>
            </a:r>
            <a:r>
              <a:rPr lang="en-GB" sz="2800" dirty="0" err="1" smtClean="0"/>
              <a:t>Mantid</a:t>
            </a:r>
            <a:r>
              <a:rPr lang="en-GB" sz="2800" dirty="0" smtClean="0"/>
              <a:t> Team</a:t>
            </a:r>
          </a:p>
          <a:p>
            <a:r>
              <a:rPr lang="en-GB" sz="2800" dirty="0" smtClean="0"/>
              <a:t>Lamp and </a:t>
            </a:r>
            <a:r>
              <a:rPr lang="en-GB" sz="2800" dirty="0" err="1" smtClean="0"/>
              <a:t>Mantid</a:t>
            </a:r>
            <a:r>
              <a:rPr lang="en-GB" sz="2800" dirty="0" smtClean="0"/>
              <a:t> Comparison</a:t>
            </a:r>
          </a:p>
          <a:p>
            <a:r>
              <a:rPr lang="en-GB" sz="2800" dirty="0" smtClean="0"/>
              <a:t>Framework changes to support the ILL</a:t>
            </a:r>
          </a:p>
          <a:p>
            <a:r>
              <a:rPr lang="en-GB" sz="2800" dirty="0" smtClean="0"/>
              <a:t>Workflows</a:t>
            </a:r>
          </a:p>
          <a:p>
            <a:pPr lvl="1"/>
            <a:r>
              <a:rPr lang="en-GB" sz="2400" dirty="0" smtClean="0"/>
              <a:t>Time of Flight</a:t>
            </a:r>
          </a:p>
          <a:p>
            <a:pPr lvl="1"/>
            <a:r>
              <a:rPr lang="en-GB" sz="2400" dirty="0" smtClean="0"/>
              <a:t>Backscattering</a:t>
            </a:r>
          </a:p>
          <a:p>
            <a:r>
              <a:rPr lang="en-GB" sz="2800" dirty="0" smtClean="0"/>
              <a:t>Future work</a:t>
            </a:r>
          </a:p>
          <a:p>
            <a:endParaRPr lang="en-GB" dirty="0"/>
          </a:p>
        </p:txBody>
      </p:sp>
      <p:sp>
        <p:nvSpPr>
          <p:cNvPr id="5" name="Text Placeholder 4"/>
          <p:cNvSpPr>
            <a:spLocks noGrp="1"/>
          </p:cNvSpPr>
          <p:nvPr>
            <p:ph type="body" sz="quarter" idx="18"/>
          </p:nvPr>
        </p:nvSpPr>
        <p:spPr/>
        <p:txBody>
          <a:bodyPr/>
          <a:lstStyle/>
          <a:p>
            <a:r>
              <a:rPr lang="en-GB" dirty="0" smtClean="0"/>
              <a:t>Talk Overview</a:t>
            </a:r>
            <a:endParaRPr lang="en-GB" dirty="0"/>
          </a:p>
        </p:txBody>
      </p:sp>
      <p:sp>
        <p:nvSpPr>
          <p:cNvPr id="9" name="Text Placeholder 8"/>
          <p:cNvSpPr>
            <a:spLocks noGrp="1"/>
          </p:cNvSpPr>
          <p:nvPr>
            <p:ph type="body" sz="quarter" idx="20"/>
          </p:nvPr>
        </p:nvSpPr>
        <p:spPr/>
        <p:txBody>
          <a:bodyPr/>
          <a:lstStyle/>
          <a:p>
            <a:endParaRPr lang="en-GB" dirty="0"/>
          </a:p>
        </p:txBody>
      </p:sp>
    </p:spTree>
    <p:extLst>
      <p:ext uri="{BB962C8B-B14F-4D97-AF65-F5344CB8AC3E}">
        <p14:creationId xmlns:p14="http://schemas.microsoft.com/office/powerpoint/2010/main" val="428944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dirty="0" smtClean="0"/>
              <a:t>Backscattering Workflow</a:t>
            </a:r>
            <a:endParaRPr lang="en-GB"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8492" y="866759"/>
            <a:ext cx="7253907" cy="5148202"/>
          </a:xfrm>
          <a:prstGeom prst="rect">
            <a:avLst/>
          </a:prstGeom>
          <a:solidFill>
            <a:schemeClr val="bg1"/>
          </a:solidFill>
          <a:ln w="12700">
            <a:solidFill>
              <a:schemeClr val="tx1"/>
            </a:solidFill>
          </a:ln>
        </p:spPr>
      </p:pic>
      <p:sp>
        <p:nvSpPr>
          <p:cNvPr id="5" name="TextBox 4"/>
          <p:cNvSpPr txBox="1"/>
          <p:nvPr/>
        </p:nvSpPr>
        <p:spPr>
          <a:xfrm>
            <a:off x="2657004" y="4725144"/>
            <a:ext cx="1584176" cy="338554"/>
          </a:xfrm>
          <a:prstGeom prst="rect">
            <a:avLst/>
          </a:prstGeom>
          <a:solidFill>
            <a:schemeClr val="accent5">
              <a:lumMod val="20000"/>
              <a:lumOff val="80000"/>
            </a:schemeClr>
          </a:solidFill>
          <a:ln w="31750">
            <a:solidFill>
              <a:srgbClr val="92D050"/>
            </a:solidFill>
          </a:ln>
        </p:spPr>
        <p:txBody>
          <a:bodyPr wrap="square" rtlCol="0">
            <a:spAutoFit/>
          </a:bodyPr>
          <a:lstStyle/>
          <a:p>
            <a:pPr algn="ctr"/>
            <a:r>
              <a:rPr lang="en-GB" sz="1600" dirty="0" smtClean="0">
                <a:latin typeface="Cambria" panose="02040503050406030204" pitchFamily="18" charset="0"/>
              </a:rPr>
              <a:t>Left Workspace</a:t>
            </a:r>
            <a:endParaRPr lang="en-GB" sz="1600" dirty="0">
              <a:latin typeface="Cambria" panose="02040503050406030204" pitchFamily="18" charset="0"/>
            </a:endParaRPr>
          </a:p>
        </p:txBody>
      </p:sp>
      <p:cxnSp>
        <p:nvCxnSpPr>
          <p:cNvPr id="3" name="Straight Connector 2"/>
          <p:cNvCxnSpPr/>
          <p:nvPr/>
        </p:nvCxnSpPr>
        <p:spPr>
          <a:xfrm>
            <a:off x="4917342" y="1635150"/>
            <a:ext cx="0" cy="3738066"/>
          </a:xfrm>
          <a:prstGeom prst="line">
            <a:avLst/>
          </a:prstGeom>
          <a:ln w="63500">
            <a:solidFill>
              <a:srgbClr val="92D050"/>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349428" y="4725144"/>
            <a:ext cx="1785260" cy="338554"/>
          </a:xfrm>
          <a:prstGeom prst="rect">
            <a:avLst/>
          </a:prstGeom>
          <a:solidFill>
            <a:schemeClr val="accent5">
              <a:lumMod val="20000"/>
              <a:lumOff val="80000"/>
            </a:schemeClr>
          </a:solidFill>
          <a:ln w="31750">
            <a:solidFill>
              <a:srgbClr val="92D050"/>
            </a:solidFill>
          </a:ln>
        </p:spPr>
        <p:txBody>
          <a:bodyPr wrap="square" rtlCol="0">
            <a:spAutoFit/>
          </a:bodyPr>
          <a:lstStyle/>
          <a:p>
            <a:pPr algn="ctr"/>
            <a:r>
              <a:rPr lang="en-GB" sz="1600" dirty="0" smtClean="0">
                <a:latin typeface="Cambria" panose="02040503050406030204" pitchFamily="18" charset="0"/>
              </a:rPr>
              <a:t>Right Workspace</a:t>
            </a:r>
            <a:endParaRPr lang="en-GB" sz="1600" dirty="0">
              <a:latin typeface="Cambria" panose="02040503050406030204" pitchFamily="18" charset="0"/>
            </a:endParaRPr>
          </a:p>
        </p:txBody>
      </p:sp>
      <p:sp>
        <p:nvSpPr>
          <p:cNvPr id="4" name="TextBox 3"/>
          <p:cNvSpPr txBox="1"/>
          <p:nvPr/>
        </p:nvSpPr>
        <p:spPr>
          <a:xfrm>
            <a:off x="4221968" y="2588053"/>
            <a:ext cx="1400356" cy="338554"/>
          </a:xfrm>
          <a:prstGeom prst="rect">
            <a:avLst/>
          </a:prstGeom>
          <a:solidFill>
            <a:schemeClr val="accent5">
              <a:lumMod val="20000"/>
              <a:lumOff val="80000"/>
            </a:schemeClr>
          </a:solidFill>
          <a:ln w="31750">
            <a:solidFill>
              <a:srgbClr val="92D050"/>
            </a:solidFill>
          </a:ln>
        </p:spPr>
        <p:txBody>
          <a:bodyPr wrap="square" rtlCol="0">
            <a:spAutoFit/>
          </a:bodyPr>
          <a:lstStyle/>
          <a:p>
            <a:pPr algn="ctr"/>
            <a:r>
              <a:rPr lang="en-GB" sz="1600" dirty="0" smtClean="0">
                <a:latin typeface="Cambria" panose="02040503050406030204" pitchFamily="18" charset="0"/>
              </a:rPr>
              <a:t>Elastic Peaks</a:t>
            </a:r>
            <a:endParaRPr lang="en-GB" sz="1600" dirty="0">
              <a:latin typeface="Cambria" panose="02040503050406030204" pitchFamily="18" charset="0"/>
            </a:endParaRPr>
          </a:p>
        </p:txBody>
      </p:sp>
      <p:cxnSp>
        <p:nvCxnSpPr>
          <p:cNvPr id="10" name="Straight Arrow Connector 9"/>
          <p:cNvCxnSpPr/>
          <p:nvPr/>
        </p:nvCxnSpPr>
        <p:spPr>
          <a:xfrm flipH="1" flipV="1">
            <a:off x="5622324" y="2757330"/>
            <a:ext cx="619735" cy="383638"/>
          </a:xfrm>
          <a:prstGeom prst="straightConnector1">
            <a:avLst/>
          </a:prstGeom>
          <a:ln w="6350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490667" y="2757330"/>
            <a:ext cx="750513" cy="169277"/>
          </a:xfrm>
          <a:prstGeom prst="straightConnector1">
            <a:avLst/>
          </a:prstGeom>
          <a:ln w="6350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737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dirty="0" smtClean="0"/>
              <a:t>Backscattering Workflow – Lamp and </a:t>
            </a:r>
            <a:r>
              <a:rPr lang="en-GB" dirty="0" err="1" smtClean="0"/>
              <a:t>Mantid</a:t>
            </a:r>
            <a:endParaRPr lang="en-GB"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8492" y="866759"/>
            <a:ext cx="7253907" cy="5148202"/>
          </a:xfrm>
          <a:prstGeom prst="rect">
            <a:avLst/>
          </a:prstGeom>
          <a:solidFill>
            <a:schemeClr val="bg1"/>
          </a:solidFill>
          <a:ln w="12700">
            <a:solidFill>
              <a:schemeClr val="tx1"/>
            </a:solidFill>
          </a:ln>
        </p:spPr>
      </p:pic>
    </p:spTree>
    <p:extLst>
      <p:ext uri="{BB962C8B-B14F-4D97-AF65-F5344CB8AC3E}">
        <p14:creationId xmlns:p14="http://schemas.microsoft.com/office/powerpoint/2010/main" val="40750095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dirty="0" smtClean="0"/>
              <a:t>Future Work – Technique Areas</a:t>
            </a:r>
            <a:endParaRPr lang="en-GB" dirty="0"/>
          </a:p>
        </p:txBody>
      </p:sp>
      <p:pic>
        <p:nvPicPr>
          <p:cNvPr id="10" name="Imag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8791" y="980728"/>
            <a:ext cx="7267626" cy="513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4958070" y="3334090"/>
            <a:ext cx="0" cy="601326"/>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703316" y="3234518"/>
            <a:ext cx="0" cy="601326"/>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100392" y="4581128"/>
            <a:ext cx="648072" cy="0"/>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8100000" flipV="1">
            <a:off x="3488457" y="4705667"/>
            <a:ext cx="0" cy="601326"/>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6200000" flipV="1">
            <a:off x="6912260" y="3346721"/>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6200000" flipV="1">
            <a:off x="7128284" y="3547880"/>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6200000" flipV="1">
            <a:off x="4114490" y="3562607"/>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6200000" flipV="1">
            <a:off x="3892116" y="3476074"/>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flipV="1">
            <a:off x="1475656" y="2132856"/>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3170027" y="2393330"/>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flipV="1">
            <a:off x="6120172" y="4682294"/>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flipV="1">
            <a:off x="2015716" y="5681538"/>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flipV="1">
            <a:off x="1655676" y="5766432"/>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flipV="1">
            <a:off x="1259632" y="3835844"/>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V="1">
            <a:off x="6624228" y="4834694"/>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sp>
        <p:nvSpPr>
          <p:cNvPr id="28" name="Content Placeholder 3"/>
          <p:cNvSpPr>
            <a:spLocks noGrp="1"/>
          </p:cNvSpPr>
          <p:nvPr>
            <p:ph sz="quarter" idx="17"/>
          </p:nvPr>
        </p:nvSpPr>
        <p:spPr>
          <a:xfrm>
            <a:off x="4329311" y="969715"/>
            <a:ext cx="4792166" cy="1823606"/>
          </a:xfrm>
        </p:spPr>
        <p:txBody>
          <a:bodyPr/>
          <a:lstStyle/>
          <a:p>
            <a:r>
              <a:rPr lang="en-GB" sz="2200" dirty="0" smtClean="0"/>
              <a:t>Started on </a:t>
            </a:r>
            <a:r>
              <a:rPr lang="en-GB" sz="2200" dirty="0" err="1" smtClean="0"/>
              <a:t>ToF</a:t>
            </a:r>
            <a:r>
              <a:rPr lang="en-GB" sz="2200" dirty="0" smtClean="0"/>
              <a:t> and Backscattering…</a:t>
            </a:r>
          </a:p>
          <a:p>
            <a:r>
              <a:rPr lang="en-GB" sz="2200" dirty="0" smtClean="0"/>
              <a:t>…SANS…</a:t>
            </a:r>
          </a:p>
          <a:p>
            <a:r>
              <a:rPr lang="en-GB" sz="2200" dirty="0" smtClean="0"/>
              <a:t>…reflectometry…</a:t>
            </a:r>
          </a:p>
          <a:p>
            <a:r>
              <a:rPr lang="en-GB" sz="2200" dirty="0" smtClean="0"/>
              <a:t>…diffraction</a:t>
            </a:r>
            <a:endParaRPr lang="en-GB" sz="2200" dirty="0"/>
          </a:p>
        </p:txBody>
      </p:sp>
    </p:spTree>
    <p:extLst>
      <p:ext uri="{BB962C8B-B14F-4D97-AF65-F5344CB8AC3E}">
        <p14:creationId xmlns:p14="http://schemas.microsoft.com/office/powerpoint/2010/main" val="22054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62630" y="1052736"/>
            <a:ext cx="8727371" cy="4962831"/>
          </a:xfrm>
        </p:spPr>
        <p:txBody>
          <a:bodyPr/>
          <a:lstStyle/>
          <a:p>
            <a:r>
              <a:rPr lang="en-GB" dirty="0" smtClean="0"/>
              <a:t>Support the instruments at ILL with movable detectors, such as D2B, D4 and D7</a:t>
            </a:r>
            <a:endParaRPr lang="en-GB" dirty="0"/>
          </a:p>
        </p:txBody>
      </p:sp>
      <p:sp>
        <p:nvSpPr>
          <p:cNvPr id="7" name="Text Placeholder 6"/>
          <p:cNvSpPr>
            <a:spLocks noGrp="1"/>
          </p:cNvSpPr>
          <p:nvPr>
            <p:ph type="body" sz="quarter" idx="18"/>
          </p:nvPr>
        </p:nvSpPr>
        <p:spPr/>
        <p:txBody>
          <a:bodyPr/>
          <a:lstStyle/>
          <a:p>
            <a:r>
              <a:rPr lang="en-GB" dirty="0" smtClean="0"/>
              <a:t>Future Work – Scanning Instruments</a:t>
            </a:r>
            <a:endParaRPr lang="en-GB"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95936" y="1903176"/>
            <a:ext cx="4098925" cy="401873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5"/>
          <p:cNvSpPr txBox="1">
            <a:spLocks/>
          </p:cNvSpPr>
          <p:nvPr/>
        </p:nvSpPr>
        <p:spPr>
          <a:xfrm>
            <a:off x="927572" y="3212976"/>
            <a:ext cx="2411760" cy="1025765"/>
          </a:xfrm>
          <a:prstGeom prst="rect">
            <a:avLst/>
          </a:prstGeom>
        </p:spPr>
        <p:txBody>
          <a:bodyPr vert="horz"/>
          <a:lstStyle>
            <a:lvl1pPr marL="182563" indent="-182563" algn="l" defTabSz="457200" rtl="0" eaLnBrk="0" fontAlgn="base" hangingPunct="0">
              <a:spcBef>
                <a:spcPct val="20000"/>
              </a:spcBef>
              <a:spcAft>
                <a:spcPct val="0"/>
              </a:spcAft>
              <a:buFont typeface="Arial" pitchFamily="34" charset="0"/>
              <a:buChar char="•"/>
              <a:defRPr sz="2400" b="0" i="0" kern="1200">
                <a:solidFill>
                  <a:schemeClr val="tx1"/>
                </a:solidFill>
                <a:latin typeface="Cambria" panose="02040503050406030204" pitchFamily="18" charset="0"/>
                <a:ea typeface="+mn-ea"/>
                <a:cs typeface="Verdana"/>
              </a:defRPr>
            </a:lvl1pPr>
            <a:lvl2pPr marL="355600" indent="-173038" algn="l" defTabSz="457200" rtl="0" eaLnBrk="0" fontAlgn="base" hangingPunct="0">
              <a:spcBef>
                <a:spcPct val="20000"/>
              </a:spcBef>
              <a:spcAft>
                <a:spcPct val="0"/>
              </a:spcAft>
              <a:buSzPct val="50000"/>
              <a:buFont typeface="Arial" pitchFamily="34" charset="0"/>
              <a:buChar char="–"/>
              <a:defRPr sz="1600" b="0" i="0" kern="1200">
                <a:solidFill>
                  <a:schemeClr val="tx1"/>
                </a:solidFill>
                <a:latin typeface="Cambria" panose="02040503050406030204" pitchFamily="18" charset="0"/>
                <a:ea typeface="+mn-ea"/>
                <a:cs typeface="Verdana"/>
              </a:defRPr>
            </a:lvl2pPr>
            <a:lvl3pPr marL="539750" indent="-184150" algn="l" defTabSz="457200" rtl="0" eaLnBrk="0" fontAlgn="base" hangingPunct="0">
              <a:spcBef>
                <a:spcPct val="20000"/>
              </a:spcBef>
              <a:spcAft>
                <a:spcPct val="0"/>
              </a:spcAft>
              <a:buSzPct val="50000"/>
              <a:buFont typeface="Wingdings" charset="2"/>
              <a:buChar char="§"/>
              <a:defRPr sz="1400" b="0" i="0" kern="1200">
                <a:solidFill>
                  <a:schemeClr val="tx1"/>
                </a:solidFill>
                <a:latin typeface="Cambria" panose="02040503050406030204" pitchFamily="18" charset="0"/>
                <a:ea typeface="+mn-ea"/>
                <a:cs typeface="Verdana"/>
              </a:defRPr>
            </a:lvl3pPr>
            <a:lvl4pPr marL="722313" indent="-182563" algn="l" defTabSz="457200" rtl="0" eaLnBrk="0" fontAlgn="base" hangingPunct="0">
              <a:spcBef>
                <a:spcPct val="20000"/>
              </a:spcBef>
              <a:spcAft>
                <a:spcPct val="0"/>
              </a:spcAft>
              <a:buSzPct val="50000"/>
              <a:buFont typeface="Courier New"/>
              <a:buChar char="o"/>
              <a:defRPr sz="1100" b="0" i="0" kern="1200">
                <a:solidFill>
                  <a:schemeClr val="tx1"/>
                </a:solidFill>
                <a:latin typeface="Cambria" panose="02040503050406030204" pitchFamily="18" charset="0"/>
                <a:ea typeface="+mn-ea"/>
                <a:cs typeface="Verdana"/>
              </a:defRPr>
            </a:lvl4pPr>
            <a:lvl5pPr marL="2057400" indent="-228600" algn="l" defTabSz="457200" rtl="0" eaLnBrk="0" fontAlgn="base" hangingPunct="0">
              <a:spcBef>
                <a:spcPct val="20000"/>
              </a:spcBef>
              <a:spcAft>
                <a:spcPct val="0"/>
              </a:spcAft>
              <a:buFont typeface="Arial" pitchFamily="34" charset="0"/>
              <a:buChar char="»"/>
              <a:defRPr sz="2000" b="0" i="0" kern="1200">
                <a:solidFill>
                  <a:schemeClr val="tx1"/>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b="1" dirty="0"/>
              <a:t>D2B </a:t>
            </a:r>
            <a:r>
              <a:rPr lang="en-GB" b="1" dirty="0" smtClean="0"/>
              <a:t>– Powder</a:t>
            </a:r>
          </a:p>
          <a:p>
            <a:pPr marL="0" indent="0" algn="ctr">
              <a:buNone/>
            </a:pPr>
            <a:r>
              <a:rPr lang="en-GB" b="1" dirty="0" smtClean="0"/>
              <a:t>Diffractometer</a:t>
            </a:r>
            <a:endParaRPr lang="en-GB" b="1" dirty="0"/>
          </a:p>
        </p:txBody>
      </p:sp>
    </p:spTree>
    <p:extLst>
      <p:ext uri="{BB962C8B-B14F-4D97-AF65-F5344CB8AC3E}">
        <p14:creationId xmlns:p14="http://schemas.microsoft.com/office/powerpoint/2010/main" val="17486326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62630" y="1052736"/>
            <a:ext cx="8727371" cy="4962831"/>
          </a:xfrm>
        </p:spPr>
        <p:txBody>
          <a:bodyPr/>
          <a:lstStyle/>
          <a:p>
            <a:r>
              <a:rPr lang="en-GB" dirty="0" smtClean="0"/>
              <a:t>Support the instruments at ILL with movable detectors, such as D2B, D4 and D7</a:t>
            </a:r>
            <a:endParaRPr lang="en-GB" dirty="0"/>
          </a:p>
        </p:txBody>
      </p:sp>
      <p:sp>
        <p:nvSpPr>
          <p:cNvPr id="7" name="Text Placeholder 6"/>
          <p:cNvSpPr>
            <a:spLocks noGrp="1"/>
          </p:cNvSpPr>
          <p:nvPr>
            <p:ph type="body" sz="quarter" idx="18"/>
          </p:nvPr>
        </p:nvSpPr>
        <p:spPr/>
        <p:txBody>
          <a:bodyPr/>
          <a:lstStyle/>
          <a:p>
            <a:r>
              <a:rPr lang="en-GB" dirty="0" smtClean="0"/>
              <a:t>Future Work – Scanning Instruments</a:t>
            </a:r>
            <a:endParaRPr lang="en-GB"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95964" y="1903203"/>
            <a:ext cx="4098868" cy="401867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5"/>
          <p:cNvSpPr txBox="1">
            <a:spLocks/>
          </p:cNvSpPr>
          <p:nvPr/>
        </p:nvSpPr>
        <p:spPr>
          <a:xfrm>
            <a:off x="927572" y="3212976"/>
            <a:ext cx="2411760" cy="1025765"/>
          </a:xfrm>
          <a:prstGeom prst="rect">
            <a:avLst/>
          </a:prstGeom>
        </p:spPr>
        <p:txBody>
          <a:bodyPr vert="horz"/>
          <a:lstStyle>
            <a:lvl1pPr marL="182563" indent="-182563" algn="l" defTabSz="457200" rtl="0" eaLnBrk="0" fontAlgn="base" hangingPunct="0">
              <a:spcBef>
                <a:spcPct val="20000"/>
              </a:spcBef>
              <a:spcAft>
                <a:spcPct val="0"/>
              </a:spcAft>
              <a:buFont typeface="Arial" pitchFamily="34" charset="0"/>
              <a:buChar char="•"/>
              <a:defRPr sz="2400" b="0" i="0" kern="1200">
                <a:solidFill>
                  <a:schemeClr val="tx1"/>
                </a:solidFill>
                <a:latin typeface="Cambria" panose="02040503050406030204" pitchFamily="18" charset="0"/>
                <a:ea typeface="+mn-ea"/>
                <a:cs typeface="Verdana"/>
              </a:defRPr>
            </a:lvl1pPr>
            <a:lvl2pPr marL="355600" indent="-173038" algn="l" defTabSz="457200" rtl="0" eaLnBrk="0" fontAlgn="base" hangingPunct="0">
              <a:spcBef>
                <a:spcPct val="20000"/>
              </a:spcBef>
              <a:spcAft>
                <a:spcPct val="0"/>
              </a:spcAft>
              <a:buSzPct val="50000"/>
              <a:buFont typeface="Arial" pitchFamily="34" charset="0"/>
              <a:buChar char="–"/>
              <a:defRPr sz="1600" b="0" i="0" kern="1200">
                <a:solidFill>
                  <a:schemeClr val="tx1"/>
                </a:solidFill>
                <a:latin typeface="Cambria" panose="02040503050406030204" pitchFamily="18" charset="0"/>
                <a:ea typeface="+mn-ea"/>
                <a:cs typeface="Verdana"/>
              </a:defRPr>
            </a:lvl2pPr>
            <a:lvl3pPr marL="539750" indent="-184150" algn="l" defTabSz="457200" rtl="0" eaLnBrk="0" fontAlgn="base" hangingPunct="0">
              <a:spcBef>
                <a:spcPct val="20000"/>
              </a:spcBef>
              <a:spcAft>
                <a:spcPct val="0"/>
              </a:spcAft>
              <a:buSzPct val="50000"/>
              <a:buFont typeface="Wingdings" charset="2"/>
              <a:buChar char="§"/>
              <a:defRPr sz="1400" b="0" i="0" kern="1200">
                <a:solidFill>
                  <a:schemeClr val="tx1"/>
                </a:solidFill>
                <a:latin typeface="Cambria" panose="02040503050406030204" pitchFamily="18" charset="0"/>
                <a:ea typeface="+mn-ea"/>
                <a:cs typeface="Verdana"/>
              </a:defRPr>
            </a:lvl3pPr>
            <a:lvl4pPr marL="722313" indent="-182563" algn="l" defTabSz="457200" rtl="0" eaLnBrk="0" fontAlgn="base" hangingPunct="0">
              <a:spcBef>
                <a:spcPct val="20000"/>
              </a:spcBef>
              <a:spcAft>
                <a:spcPct val="0"/>
              </a:spcAft>
              <a:buSzPct val="50000"/>
              <a:buFont typeface="Courier New"/>
              <a:buChar char="o"/>
              <a:defRPr sz="1100" b="0" i="0" kern="1200">
                <a:solidFill>
                  <a:schemeClr val="tx1"/>
                </a:solidFill>
                <a:latin typeface="Cambria" panose="02040503050406030204" pitchFamily="18" charset="0"/>
                <a:ea typeface="+mn-ea"/>
                <a:cs typeface="Verdana"/>
              </a:defRPr>
            </a:lvl4pPr>
            <a:lvl5pPr marL="2057400" indent="-228600" algn="l" defTabSz="457200" rtl="0" eaLnBrk="0" fontAlgn="base" hangingPunct="0">
              <a:spcBef>
                <a:spcPct val="20000"/>
              </a:spcBef>
              <a:spcAft>
                <a:spcPct val="0"/>
              </a:spcAft>
              <a:buFont typeface="Arial" pitchFamily="34" charset="0"/>
              <a:buChar char="»"/>
              <a:defRPr sz="2000" b="0" i="0" kern="1200">
                <a:solidFill>
                  <a:schemeClr val="tx1"/>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b="1" dirty="0"/>
              <a:t>D2B </a:t>
            </a:r>
            <a:r>
              <a:rPr lang="en-GB" b="1" dirty="0" smtClean="0"/>
              <a:t>– Powder</a:t>
            </a:r>
          </a:p>
          <a:p>
            <a:pPr marL="0" indent="0" algn="ctr">
              <a:buNone/>
            </a:pPr>
            <a:r>
              <a:rPr lang="en-GB" b="1" dirty="0" smtClean="0"/>
              <a:t>Diffractometer</a:t>
            </a:r>
            <a:endParaRPr lang="en-GB" b="1" dirty="0"/>
          </a:p>
        </p:txBody>
      </p:sp>
    </p:spTree>
    <p:extLst>
      <p:ext uri="{BB962C8B-B14F-4D97-AF65-F5344CB8AC3E}">
        <p14:creationId xmlns:p14="http://schemas.microsoft.com/office/powerpoint/2010/main" val="280365994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62630" y="1052736"/>
            <a:ext cx="8727371" cy="4962831"/>
          </a:xfrm>
        </p:spPr>
        <p:txBody>
          <a:bodyPr/>
          <a:lstStyle/>
          <a:p>
            <a:r>
              <a:rPr lang="en-GB" dirty="0" smtClean="0"/>
              <a:t>Support the instruments at ILL with movable detectors, such as D2B, D4 and D7</a:t>
            </a:r>
            <a:endParaRPr lang="en-GB" dirty="0"/>
          </a:p>
        </p:txBody>
      </p:sp>
      <p:sp>
        <p:nvSpPr>
          <p:cNvPr id="7" name="Text Placeholder 6"/>
          <p:cNvSpPr>
            <a:spLocks noGrp="1"/>
          </p:cNvSpPr>
          <p:nvPr>
            <p:ph type="body" sz="quarter" idx="18"/>
          </p:nvPr>
        </p:nvSpPr>
        <p:spPr/>
        <p:txBody>
          <a:bodyPr/>
          <a:lstStyle/>
          <a:p>
            <a:r>
              <a:rPr lang="en-GB" dirty="0" smtClean="0"/>
              <a:t>Future Work – Scanning Instruments</a:t>
            </a:r>
            <a:endParaRPr lang="en-GB"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95964" y="1903203"/>
            <a:ext cx="4098868" cy="401867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5"/>
          <p:cNvSpPr txBox="1">
            <a:spLocks/>
          </p:cNvSpPr>
          <p:nvPr/>
        </p:nvSpPr>
        <p:spPr>
          <a:xfrm>
            <a:off x="927572" y="3212976"/>
            <a:ext cx="2411760" cy="1025765"/>
          </a:xfrm>
          <a:prstGeom prst="rect">
            <a:avLst/>
          </a:prstGeom>
        </p:spPr>
        <p:txBody>
          <a:bodyPr vert="horz"/>
          <a:lstStyle>
            <a:lvl1pPr marL="182563" indent="-182563" algn="l" defTabSz="457200" rtl="0" eaLnBrk="0" fontAlgn="base" hangingPunct="0">
              <a:spcBef>
                <a:spcPct val="20000"/>
              </a:spcBef>
              <a:spcAft>
                <a:spcPct val="0"/>
              </a:spcAft>
              <a:buFont typeface="Arial" pitchFamily="34" charset="0"/>
              <a:buChar char="•"/>
              <a:defRPr sz="2400" b="0" i="0" kern="1200">
                <a:solidFill>
                  <a:schemeClr val="tx1"/>
                </a:solidFill>
                <a:latin typeface="Cambria" panose="02040503050406030204" pitchFamily="18" charset="0"/>
                <a:ea typeface="+mn-ea"/>
                <a:cs typeface="Verdana"/>
              </a:defRPr>
            </a:lvl1pPr>
            <a:lvl2pPr marL="355600" indent="-173038" algn="l" defTabSz="457200" rtl="0" eaLnBrk="0" fontAlgn="base" hangingPunct="0">
              <a:spcBef>
                <a:spcPct val="20000"/>
              </a:spcBef>
              <a:spcAft>
                <a:spcPct val="0"/>
              </a:spcAft>
              <a:buSzPct val="50000"/>
              <a:buFont typeface="Arial" pitchFamily="34" charset="0"/>
              <a:buChar char="–"/>
              <a:defRPr sz="1600" b="0" i="0" kern="1200">
                <a:solidFill>
                  <a:schemeClr val="tx1"/>
                </a:solidFill>
                <a:latin typeface="Cambria" panose="02040503050406030204" pitchFamily="18" charset="0"/>
                <a:ea typeface="+mn-ea"/>
                <a:cs typeface="Verdana"/>
              </a:defRPr>
            </a:lvl2pPr>
            <a:lvl3pPr marL="539750" indent="-184150" algn="l" defTabSz="457200" rtl="0" eaLnBrk="0" fontAlgn="base" hangingPunct="0">
              <a:spcBef>
                <a:spcPct val="20000"/>
              </a:spcBef>
              <a:spcAft>
                <a:spcPct val="0"/>
              </a:spcAft>
              <a:buSzPct val="50000"/>
              <a:buFont typeface="Wingdings" charset="2"/>
              <a:buChar char="§"/>
              <a:defRPr sz="1400" b="0" i="0" kern="1200">
                <a:solidFill>
                  <a:schemeClr val="tx1"/>
                </a:solidFill>
                <a:latin typeface="Cambria" panose="02040503050406030204" pitchFamily="18" charset="0"/>
                <a:ea typeface="+mn-ea"/>
                <a:cs typeface="Verdana"/>
              </a:defRPr>
            </a:lvl3pPr>
            <a:lvl4pPr marL="722313" indent="-182563" algn="l" defTabSz="457200" rtl="0" eaLnBrk="0" fontAlgn="base" hangingPunct="0">
              <a:spcBef>
                <a:spcPct val="20000"/>
              </a:spcBef>
              <a:spcAft>
                <a:spcPct val="0"/>
              </a:spcAft>
              <a:buSzPct val="50000"/>
              <a:buFont typeface="Courier New"/>
              <a:buChar char="o"/>
              <a:defRPr sz="1100" b="0" i="0" kern="1200">
                <a:solidFill>
                  <a:schemeClr val="tx1"/>
                </a:solidFill>
                <a:latin typeface="Cambria" panose="02040503050406030204" pitchFamily="18" charset="0"/>
                <a:ea typeface="+mn-ea"/>
                <a:cs typeface="Verdana"/>
              </a:defRPr>
            </a:lvl4pPr>
            <a:lvl5pPr marL="2057400" indent="-228600" algn="l" defTabSz="457200" rtl="0" eaLnBrk="0" fontAlgn="base" hangingPunct="0">
              <a:spcBef>
                <a:spcPct val="20000"/>
              </a:spcBef>
              <a:spcAft>
                <a:spcPct val="0"/>
              </a:spcAft>
              <a:buFont typeface="Arial" pitchFamily="34" charset="0"/>
              <a:buChar char="»"/>
              <a:defRPr sz="2000" b="0" i="0" kern="1200">
                <a:solidFill>
                  <a:schemeClr val="tx1"/>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b="1" dirty="0"/>
              <a:t>D2B </a:t>
            </a:r>
            <a:r>
              <a:rPr lang="en-GB" b="1" dirty="0" smtClean="0"/>
              <a:t>– Powder</a:t>
            </a:r>
          </a:p>
          <a:p>
            <a:pPr marL="0" indent="0" algn="ctr">
              <a:buNone/>
            </a:pPr>
            <a:r>
              <a:rPr lang="en-GB" b="1" dirty="0" smtClean="0"/>
              <a:t>Diffractometer</a:t>
            </a:r>
            <a:endParaRPr lang="en-GB" b="1" dirty="0"/>
          </a:p>
        </p:txBody>
      </p:sp>
    </p:spTree>
    <p:extLst>
      <p:ext uri="{BB962C8B-B14F-4D97-AF65-F5344CB8AC3E}">
        <p14:creationId xmlns:p14="http://schemas.microsoft.com/office/powerpoint/2010/main" val="363208310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62630" y="1052736"/>
            <a:ext cx="8727371" cy="4962831"/>
          </a:xfrm>
        </p:spPr>
        <p:txBody>
          <a:bodyPr/>
          <a:lstStyle/>
          <a:p>
            <a:r>
              <a:rPr lang="en-GB" dirty="0" smtClean="0"/>
              <a:t>Support the instruments at ILL with movable detectors, such as D2B, D4 and D7</a:t>
            </a:r>
            <a:endParaRPr lang="en-GB" dirty="0"/>
          </a:p>
        </p:txBody>
      </p:sp>
      <p:sp>
        <p:nvSpPr>
          <p:cNvPr id="7" name="Text Placeholder 6"/>
          <p:cNvSpPr>
            <a:spLocks noGrp="1"/>
          </p:cNvSpPr>
          <p:nvPr>
            <p:ph type="body" sz="quarter" idx="18"/>
          </p:nvPr>
        </p:nvSpPr>
        <p:spPr/>
        <p:txBody>
          <a:bodyPr/>
          <a:lstStyle/>
          <a:p>
            <a:r>
              <a:rPr lang="en-GB" dirty="0" smtClean="0"/>
              <a:t>Future Work – Scanning Instruments</a:t>
            </a:r>
            <a:endParaRPr lang="en-GB"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95964" y="1903203"/>
            <a:ext cx="4098868" cy="401867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5"/>
          <p:cNvSpPr txBox="1">
            <a:spLocks/>
          </p:cNvSpPr>
          <p:nvPr/>
        </p:nvSpPr>
        <p:spPr>
          <a:xfrm>
            <a:off x="927572" y="3212976"/>
            <a:ext cx="2411760" cy="1025765"/>
          </a:xfrm>
          <a:prstGeom prst="rect">
            <a:avLst/>
          </a:prstGeom>
        </p:spPr>
        <p:txBody>
          <a:bodyPr vert="horz"/>
          <a:lstStyle>
            <a:lvl1pPr marL="182563" indent="-182563" algn="l" defTabSz="457200" rtl="0" eaLnBrk="0" fontAlgn="base" hangingPunct="0">
              <a:spcBef>
                <a:spcPct val="20000"/>
              </a:spcBef>
              <a:spcAft>
                <a:spcPct val="0"/>
              </a:spcAft>
              <a:buFont typeface="Arial" pitchFamily="34" charset="0"/>
              <a:buChar char="•"/>
              <a:defRPr sz="2400" b="0" i="0" kern="1200">
                <a:solidFill>
                  <a:schemeClr val="tx1"/>
                </a:solidFill>
                <a:latin typeface="Cambria" panose="02040503050406030204" pitchFamily="18" charset="0"/>
                <a:ea typeface="+mn-ea"/>
                <a:cs typeface="Verdana"/>
              </a:defRPr>
            </a:lvl1pPr>
            <a:lvl2pPr marL="355600" indent="-173038" algn="l" defTabSz="457200" rtl="0" eaLnBrk="0" fontAlgn="base" hangingPunct="0">
              <a:spcBef>
                <a:spcPct val="20000"/>
              </a:spcBef>
              <a:spcAft>
                <a:spcPct val="0"/>
              </a:spcAft>
              <a:buSzPct val="50000"/>
              <a:buFont typeface="Arial" pitchFamily="34" charset="0"/>
              <a:buChar char="–"/>
              <a:defRPr sz="1600" b="0" i="0" kern="1200">
                <a:solidFill>
                  <a:schemeClr val="tx1"/>
                </a:solidFill>
                <a:latin typeface="Cambria" panose="02040503050406030204" pitchFamily="18" charset="0"/>
                <a:ea typeface="+mn-ea"/>
                <a:cs typeface="Verdana"/>
              </a:defRPr>
            </a:lvl2pPr>
            <a:lvl3pPr marL="539750" indent="-184150" algn="l" defTabSz="457200" rtl="0" eaLnBrk="0" fontAlgn="base" hangingPunct="0">
              <a:spcBef>
                <a:spcPct val="20000"/>
              </a:spcBef>
              <a:spcAft>
                <a:spcPct val="0"/>
              </a:spcAft>
              <a:buSzPct val="50000"/>
              <a:buFont typeface="Wingdings" charset="2"/>
              <a:buChar char="§"/>
              <a:defRPr sz="1400" b="0" i="0" kern="1200">
                <a:solidFill>
                  <a:schemeClr val="tx1"/>
                </a:solidFill>
                <a:latin typeface="Cambria" panose="02040503050406030204" pitchFamily="18" charset="0"/>
                <a:ea typeface="+mn-ea"/>
                <a:cs typeface="Verdana"/>
              </a:defRPr>
            </a:lvl3pPr>
            <a:lvl4pPr marL="722313" indent="-182563" algn="l" defTabSz="457200" rtl="0" eaLnBrk="0" fontAlgn="base" hangingPunct="0">
              <a:spcBef>
                <a:spcPct val="20000"/>
              </a:spcBef>
              <a:spcAft>
                <a:spcPct val="0"/>
              </a:spcAft>
              <a:buSzPct val="50000"/>
              <a:buFont typeface="Courier New"/>
              <a:buChar char="o"/>
              <a:defRPr sz="1100" b="0" i="0" kern="1200">
                <a:solidFill>
                  <a:schemeClr val="tx1"/>
                </a:solidFill>
                <a:latin typeface="Cambria" panose="02040503050406030204" pitchFamily="18" charset="0"/>
                <a:ea typeface="+mn-ea"/>
                <a:cs typeface="Verdana"/>
              </a:defRPr>
            </a:lvl4pPr>
            <a:lvl5pPr marL="2057400" indent="-228600" algn="l" defTabSz="457200" rtl="0" eaLnBrk="0" fontAlgn="base" hangingPunct="0">
              <a:spcBef>
                <a:spcPct val="20000"/>
              </a:spcBef>
              <a:spcAft>
                <a:spcPct val="0"/>
              </a:spcAft>
              <a:buFont typeface="Arial" pitchFamily="34" charset="0"/>
              <a:buChar char="»"/>
              <a:defRPr sz="2000" b="0" i="0" kern="1200">
                <a:solidFill>
                  <a:schemeClr val="tx1"/>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b="1" dirty="0"/>
              <a:t>D2B </a:t>
            </a:r>
            <a:r>
              <a:rPr lang="en-GB" b="1" dirty="0" smtClean="0"/>
              <a:t>– Powder</a:t>
            </a:r>
          </a:p>
          <a:p>
            <a:pPr marL="0" indent="0" algn="ctr">
              <a:buNone/>
            </a:pPr>
            <a:r>
              <a:rPr lang="en-GB" b="1" dirty="0" smtClean="0"/>
              <a:t>Diffractometer</a:t>
            </a:r>
            <a:endParaRPr lang="en-GB" b="1" dirty="0"/>
          </a:p>
        </p:txBody>
      </p:sp>
    </p:spTree>
    <p:extLst>
      <p:ext uri="{BB962C8B-B14F-4D97-AF65-F5344CB8AC3E}">
        <p14:creationId xmlns:p14="http://schemas.microsoft.com/office/powerpoint/2010/main" val="31954387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62630" y="1052736"/>
            <a:ext cx="8727371" cy="4962831"/>
          </a:xfrm>
        </p:spPr>
        <p:txBody>
          <a:bodyPr/>
          <a:lstStyle/>
          <a:p>
            <a:r>
              <a:rPr lang="en-GB" sz="2800" dirty="0" smtClean="0"/>
              <a:t>SINE2020 funding for </a:t>
            </a:r>
            <a:r>
              <a:rPr lang="en-GB" sz="2800" dirty="0" err="1" smtClean="0"/>
              <a:t>Mantid</a:t>
            </a:r>
            <a:r>
              <a:rPr lang="en-GB" sz="2800" dirty="0" smtClean="0"/>
              <a:t> on continuous sources</a:t>
            </a:r>
          </a:p>
          <a:p>
            <a:r>
              <a:rPr lang="en-GB" sz="2800" dirty="0" smtClean="0"/>
              <a:t>Data analysis work at the ILL</a:t>
            </a:r>
          </a:p>
          <a:p>
            <a:pPr lvl="1"/>
            <a:r>
              <a:rPr lang="en-GB" sz="2200" dirty="0" smtClean="0"/>
              <a:t>QENS</a:t>
            </a:r>
          </a:p>
          <a:p>
            <a:pPr lvl="1"/>
            <a:r>
              <a:rPr lang="en-GB" sz="2200" dirty="0" smtClean="0"/>
              <a:t>Simulation</a:t>
            </a:r>
          </a:p>
          <a:p>
            <a:r>
              <a:rPr lang="en-GB" sz="3000" dirty="0" err="1" smtClean="0"/>
              <a:t>Mantid</a:t>
            </a:r>
            <a:r>
              <a:rPr lang="en-GB" sz="3000" dirty="0" smtClean="0"/>
              <a:t> adoption under way at the ILL…</a:t>
            </a:r>
          </a:p>
          <a:p>
            <a:r>
              <a:rPr lang="en-GB" sz="3000" dirty="0" smtClean="0"/>
              <a:t>… but lots still a long way to go</a:t>
            </a:r>
          </a:p>
          <a:p>
            <a:endParaRPr lang="en-GB" sz="3000" dirty="0"/>
          </a:p>
          <a:p>
            <a:pPr marL="0" indent="0" algn="ctr">
              <a:buNone/>
            </a:pPr>
            <a:r>
              <a:rPr lang="en-GB" sz="3000" b="1" dirty="0" smtClean="0"/>
              <a:t>Thanks for listening!</a:t>
            </a:r>
            <a:endParaRPr lang="en-GB" sz="3000" b="1" dirty="0"/>
          </a:p>
        </p:txBody>
      </p:sp>
      <p:sp>
        <p:nvSpPr>
          <p:cNvPr id="7" name="Text Placeholder 6"/>
          <p:cNvSpPr>
            <a:spLocks noGrp="1"/>
          </p:cNvSpPr>
          <p:nvPr>
            <p:ph type="body" sz="quarter" idx="18"/>
          </p:nvPr>
        </p:nvSpPr>
        <p:spPr/>
        <p:txBody>
          <a:bodyPr/>
          <a:lstStyle/>
          <a:p>
            <a:r>
              <a:rPr lang="en-GB" dirty="0" smtClean="0"/>
              <a:t>Future Work, Summary and Conclusions</a:t>
            </a:r>
            <a:endParaRPr lang="en-GB" dirty="0"/>
          </a:p>
        </p:txBody>
      </p:sp>
    </p:spTree>
    <p:extLst>
      <p:ext uri="{BB962C8B-B14F-4D97-AF65-F5344CB8AC3E}">
        <p14:creationId xmlns:p14="http://schemas.microsoft.com/office/powerpoint/2010/main" val="357089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dirty="0" smtClean="0"/>
              <a:t>The </a:t>
            </a:r>
            <a:r>
              <a:rPr lang="en-GB" dirty="0" err="1" smtClean="0"/>
              <a:t>Mantid</a:t>
            </a:r>
            <a:r>
              <a:rPr lang="en-GB" dirty="0" smtClean="0"/>
              <a:t> Project – Neutron Data Reduction</a:t>
            </a:r>
            <a:endParaRPr lang="en-GB" dirty="0"/>
          </a:p>
        </p:txBody>
      </p:sp>
      <p:pic>
        <p:nvPicPr>
          <p:cNvPr id="184325" name="Picture 5" descr="See original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3475448"/>
            <a:ext cx="2640916" cy="1421039"/>
          </a:xfrm>
          <a:prstGeom prst="rect">
            <a:avLst/>
          </a:prstGeom>
          <a:noFill/>
          <a:extLst>
            <a:ext uri="{909E8E84-426E-40DD-AFC4-6F175D3DCCD1}">
              <a14:hiddenFill xmlns:a14="http://schemas.microsoft.com/office/drawing/2010/main">
                <a:solidFill>
                  <a:srgbClr val="FFFFFF"/>
                </a:solidFill>
              </a14:hiddenFill>
            </a:ext>
          </a:extLst>
        </p:spPr>
      </p:pic>
      <p:pic>
        <p:nvPicPr>
          <p:cNvPr id="184327" name="Picture 7" descr="See original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445726"/>
            <a:ext cx="4044369" cy="921304"/>
          </a:xfrm>
          <a:prstGeom prst="rect">
            <a:avLst/>
          </a:prstGeom>
          <a:noFill/>
          <a:extLst>
            <a:ext uri="{909E8E84-426E-40DD-AFC4-6F175D3DCCD1}">
              <a14:hiddenFill xmlns:a14="http://schemas.microsoft.com/office/drawing/2010/main">
                <a:solidFill>
                  <a:srgbClr val="FFFFFF"/>
                </a:solidFill>
              </a14:hiddenFill>
            </a:ext>
          </a:extLst>
        </p:spPr>
      </p:pic>
      <p:pic>
        <p:nvPicPr>
          <p:cNvPr id="184329" name="Picture 9" descr="https://wiki.ornl.gov/sites/rams/j_feng/PublishingImages/SNS%20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9566" y="3284984"/>
            <a:ext cx="2374752" cy="1652649"/>
          </a:xfrm>
          <a:prstGeom prst="rect">
            <a:avLst/>
          </a:prstGeom>
          <a:noFill/>
          <a:extLst>
            <a:ext uri="{909E8E84-426E-40DD-AFC4-6F175D3DCCD1}">
              <a14:hiddenFill xmlns:a14="http://schemas.microsoft.com/office/drawing/2010/main">
                <a:solidFill>
                  <a:srgbClr val="FFFFFF"/>
                </a:solidFill>
              </a14:hiddenFill>
            </a:ext>
          </a:extLst>
        </p:spPr>
      </p:pic>
      <p:pic>
        <p:nvPicPr>
          <p:cNvPr id="184331" name="Picture 11" descr="See original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6837" y="5466671"/>
            <a:ext cx="1308728" cy="479868"/>
          </a:xfrm>
          <a:prstGeom prst="rect">
            <a:avLst/>
          </a:prstGeom>
          <a:noFill/>
          <a:extLst>
            <a:ext uri="{909E8E84-426E-40DD-AFC4-6F175D3DCCD1}">
              <a14:hiddenFill xmlns:a14="http://schemas.microsoft.com/office/drawing/2010/main">
                <a:solidFill>
                  <a:srgbClr val="FFFFFF"/>
                </a:solidFill>
              </a14:hiddenFill>
            </a:ext>
          </a:extLst>
        </p:spPr>
      </p:pic>
      <p:pic>
        <p:nvPicPr>
          <p:cNvPr id="184333" name="Picture 13" descr="https://img.evbuc.com/https%3A%2F%2Fcdn.evbuc.com%2Fimages%2F21589746%2F60673964393%2F1%2Foriginal.jpg?h=230&amp;w=460&amp;rect=0%2C70%2C700%2C350&amp;s=0678229ac4c46bb166e5e16a4935f34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23928" y="5360004"/>
            <a:ext cx="1351474" cy="675738"/>
          </a:xfrm>
          <a:prstGeom prst="rect">
            <a:avLst/>
          </a:prstGeom>
          <a:noFill/>
          <a:extLst>
            <a:ext uri="{909E8E84-426E-40DD-AFC4-6F175D3DCCD1}">
              <a14:hiddenFill xmlns:a14="http://schemas.microsoft.com/office/drawing/2010/main">
                <a:solidFill>
                  <a:srgbClr val="FFFFFF"/>
                </a:solidFill>
              </a14:hiddenFill>
            </a:ext>
          </a:extLst>
        </p:spPr>
      </p:pic>
      <p:pic>
        <p:nvPicPr>
          <p:cNvPr id="184337" name="Picture 17" descr="See original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71686" y="5399624"/>
            <a:ext cx="1025256" cy="602440"/>
          </a:xfrm>
          <a:prstGeom prst="rect">
            <a:avLst/>
          </a:prstGeom>
          <a:noFill/>
          <a:extLst>
            <a:ext uri="{909E8E84-426E-40DD-AFC4-6F175D3DCCD1}">
              <a14:hiddenFill xmlns:a14="http://schemas.microsoft.com/office/drawing/2010/main">
                <a:solidFill>
                  <a:srgbClr val="FFFFFF"/>
                </a:solidFill>
              </a14:hiddenFill>
            </a:ext>
          </a:extLst>
        </p:spPr>
      </p:pic>
      <p:pic>
        <p:nvPicPr>
          <p:cNvPr id="184339" name="Picture 19" descr="C:\Users\BUSI\Documents\Bastille\NoBugs Talk\logo-ill.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62179" y="1478086"/>
            <a:ext cx="1422138" cy="1241288"/>
          </a:xfrm>
          <a:prstGeom prst="rect">
            <a:avLst/>
          </a:prstGeom>
          <a:noFill/>
          <a:extLst>
            <a:ext uri="{909E8E84-426E-40DD-AFC4-6F175D3DCCD1}">
              <a14:hiddenFill xmlns:a14="http://schemas.microsoft.com/office/drawing/2010/main">
                <a:solidFill>
                  <a:srgbClr val="FFFFFF"/>
                </a:solidFill>
              </a14:hiddenFill>
            </a:ext>
          </a:extLst>
        </p:spPr>
      </p:pic>
      <p:pic>
        <p:nvPicPr>
          <p:cNvPr id="184323" name="Picture 3" descr="C:\Users\BUSI\Documents\Bastille\Autumun 2016 Conference Poster\Mantid_Logo_with_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1201" y="2080003"/>
            <a:ext cx="3374975" cy="1878789"/>
          </a:xfrm>
          <a:prstGeom prst="rect">
            <a:avLst/>
          </a:prstGeom>
          <a:noFill/>
          <a:extLst>
            <a:ext uri="{909E8E84-426E-40DD-AFC4-6F175D3DCCD1}">
              <a14:hiddenFill xmlns:a14="http://schemas.microsoft.com/office/drawing/2010/main">
                <a:solidFill>
                  <a:srgbClr val="FFFFFF"/>
                </a:solidFill>
              </a14:hiddenFill>
            </a:ext>
          </a:extLst>
        </p:spPr>
      </p:pic>
      <p:pic>
        <p:nvPicPr>
          <p:cNvPr id="184342" name="Picture 22" descr="See original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5536" y="5415558"/>
            <a:ext cx="1211390" cy="5646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original imag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61760" y="5360004"/>
            <a:ext cx="1713079" cy="66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7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3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368316"/>
            <a:ext cx="9144000" cy="348968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Content Placeholder 5"/>
          <p:cNvSpPr>
            <a:spLocks noGrp="1"/>
          </p:cNvSpPr>
          <p:nvPr>
            <p:ph sz="quarter" idx="17"/>
          </p:nvPr>
        </p:nvSpPr>
        <p:spPr>
          <a:xfrm>
            <a:off x="162630" y="980728"/>
            <a:ext cx="8727371" cy="5034839"/>
          </a:xfrm>
        </p:spPr>
        <p:txBody>
          <a:bodyPr/>
          <a:lstStyle/>
          <a:p>
            <a:r>
              <a:rPr lang="en-GB" dirty="0" smtClean="0"/>
              <a:t>Bastille project, part of ILL’s Endurance programme, to support 20 ILL instruments after 3 years, replacing Lamp</a:t>
            </a:r>
          </a:p>
          <a:p>
            <a:r>
              <a:rPr lang="en-GB" dirty="0" smtClean="0"/>
              <a:t>People involved:</a:t>
            </a:r>
          </a:p>
          <a:p>
            <a:pPr lvl="1"/>
            <a:r>
              <a:rPr lang="en-GB" sz="2000" dirty="0" smtClean="0"/>
              <a:t>Antti </a:t>
            </a:r>
            <a:r>
              <a:rPr lang="en-GB" sz="2000" dirty="0" err="1" smtClean="0"/>
              <a:t>Soininen</a:t>
            </a:r>
            <a:r>
              <a:rPr lang="en-GB" sz="2000" dirty="0" smtClean="0"/>
              <a:t>, Verena </a:t>
            </a:r>
            <a:r>
              <a:rPr lang="en-GB" sz="2000" dirty="0" err="1" smtClean="0"/>
              <a:t>Reimund</a:t>
            </a:r>
            <a:r>
              <a:rPr lang="en-GB" sz="2000" dirty="0" smtClean="0"/>
              <a:t>, </a:t>
            </a:r>
            <a:r>
              <a:rPr lang="en-GB" sz="2000" dirty="0" err="1" smtClean="0"/>
              <a:t>Gagik</a:t>
            </a:r>
            <a:r>
              <a:rPr lang="en-GB" sz="2000" dirty="0" smtClean="0"/>
              <a:t> </a:t>
            </a:r>
            <a:r>
              <a:rPr lang="en-GB" sz="2000" dirty="0" err="1" smtClean="0"/>
              <a:t>Vardanyan</a:t>
            </a:r>
            <a:endParaRPr lang="en-GB" sz="2000" dirty="0" smtClean="0"/>
          </a:p>
          <a:p>
            <a:pPr lvl="1"/>
            <a:r>
              <a:rPr lang="en-GB" sz="2000" dirty="0" smtClean="0"/>
              <a:t>Ian Bush – technical lead for one year – from Tessella</a:t>
            </a:r>
          </a:p>
          <a:p>
            <a:pPr lvl="1"/>
            <a:r>
              <a:rPr lang="en-GB" sz="2000" dirty="0"/>
              <a:t>Miguel </a:t>
            </a:r>
            <a:r>
              <a:rPr lang="en-GB" sz="2000" dirty="0" err="1"/>
              <a:t>Gonzàlez</a:t>
            </a:r>
            <a:r>
              <a:rPr lang="en-GB" sz="2000" dirty="0"/>
              <a:t> – scientific lead for the project – from ILL’s CS </a:t>
            </a:r>
            <a:r>
              <a:rPr lang="en-GB" sz="2000" dirty="0" smtClean="0"/>
              <a:t>Group</a:t>
            </a:r>
            <a:endParaRPr lang="en-GB" sz="2000" dirty="0"/>
          </a:p>
        </p:txBody>
      </p:sp>
      <p:sp>
        <p:nvSpPr>
          <p:cNvPr id="9" name="Text Placeholder 8"/>
          <p:cNvSpPr>
            <a:spLocks noGrp="1"/>
          </p:cNvSpPr>
          <p:nvPr>
            <p:ph type="body" sz="quarter" idx="18"/>
          </p:nvPr>
        </p:nvSpPr>
        <p:spPr/>
        <p:txBody>
          <a:bodyPr/>
          <a:lstStyle/>
          <a:p>
            <a:r>
              <a:rPr lang="en-GB" dirty="0" smtClean="0"/>
              <a:t>The Bastille Project for </a:t>
            </a:r>
            <a:r>
              <a:rPr lang="en-GB" dirty="0" err="1" smtClean="0"/>
              <a:t>Mantid</a:t>
            </a:r>
            <a:r>
              <a:rPr lang="en-GB" dirty="0" smtClean="0"/>
              <a:t> Adoption</a:t>
            </a:r>
            <a:endParaRPr lang="en-GB" dirty="0"/>
          </a:p>
        </p:txBody>
      </p:sp>
      <p:pic>
        <p:nvPicPr>
          <p:cNvPr id="4" name="Image 2" descr="logo_endurance_mai201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1516688"/>
            <a:ext cx="1576387" cy="1429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C:\Users\BUSI\Documents\Bastille\NoBugs Talk\Group_Photo-cropp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9632" y="3388230"/>
            <a:ext cx="6624736" cy="3474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dirty="0" smtClean="0"/>
              <a:t>Working with the </a:t>
            </a:r>
            <a:r>
              <a:rPr lang="en-GB" dirty="0" err="1" smtClean="0"/>
              <a:t>Mantid</a:t>
            </a:r>
            <a:r>
              <a:rPr lang="en-GB" dirty="0" smtClean="0"/>
              <a:t> Team</a:t>
            </a:r>
            <a:endParaRPr lang="en-GB" dirty="0"/>
          </a:p>
        </p:txBody>
      </p:sp>
      <p:pic>
        <p:nvPicPr>
          <p:cNvPr id="186370" name="Picture 2" descr="See original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2978" y="3390900"/>
            <a:ext cx="3384376" cy="969162"/>
          </a:xfrm>
          <a:prstGeom prst="rect">
            <a:avLst/>
          </a:prstGeom>
          <a:noFill/>
          <a:extLst>
            <a:ext uri="{909E8E84-426E-40DD-AFC4-6F175D3DCCD1}">
              <a14:hiddenFill xmlns:a14="http://schemas.microsoft.com/office/drawing/2010/main">
                <a:solidFill>
                  <a:srgbClr val="FFFFFF"/>
                </a:solidFill>
              </a14:hiddenFill>
            </a:ext>
          </a:extLst>
        </p:spPr>
      </p:pic>
      <p:pic>
        <p:nvPicPr>
          <p:cNvPr id="186372" name="Picture 4" descr="See original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1169868"/>
            <a:ext cx="3600400" cy="1197133"/>
          </a:xfrm>
          <a:prstGeom prst="rect">
            <a:avLst/>
          </a:prstGeom>
          <a:noFill/>
          <a:extLst>
            <a:ext uri="{909E8E84-426E-40DD-AFC4-6F175D3DCCD1}">
              <a14:hiddenFill xmlns:a14="http://schemas.microsoft.com/office/drawing/2010/main">
                <a:solidFill>
                  <a:srgbClr val="FFFFFF"/>
                </a:solidFill>
              </a14:hiddenFill>
            </a:ext>
          </a:extLst>
        </p:spPr>
      </p:pic>
      <p:pic>
        <p:nvPicPr>
          <p:cNvPr id="186374" name="Picture 6" descr="See original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2174" y="1207541"/>
            <a:ext cx="3488050" cy="1121785"/>
          </a:xfrm>
          <a:prstGeom prst="rect">
            <a:avLst/>
          </a:prstGeom>
          <a:noFill/>
          <a:extLst>
            <a:ext uri="{909E8E84-426E-40DD-AFC4-6F175D3DCCD1}">
              <a14:hiddenFill xmlns:a14="http://schemas.microsoft.com/office/drawing/2010/main">
                <a:solidFill>
                  <a:srgbClr val="FFFFFF"/>
                </a:solidFill>
              </a14:hiddenFill>
            </a:ext>
          </a:extLst>
        </p:spPr>
      </p:pic>
      <p:pic>
        <p:nvPicPr>
          <p:cNvPr id="186376" name="Picture 8" descr="See original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68967" y="5076178"/>
            <a:ext cx="1994056" cy="478806"/>
          </a:xfrm>
          <a:prstGeom prst="rect">
            <a:avLst/>
          </a:prstGeom>
          <a:noFill/>
          <a:extLst>
            <a:ext uri="{909E8E84-426E-40DD-AFC4-6F175D3DCCD1}">
              <a14:hiddenFill xmlns:a14="http://schemas.microsoft.com/office/drawing/2010/main">
                <a:solidFill>
                  <a:srgbClr val="FFFFFF"/>
                </a:solidFill>
              </a14:hiddenFill>
            </a:ext>
          </a:extLst>
        </p:spPr>
      </p:pic>
      <p:pic>
        <p:nvPicPr>
          <p:cNvPr id="186378" name="Picture 10" descr="See original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30879" y="4988425"/>
            <a:ext cx="1480344" cy="65431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4061884" y="1768434"/>
            <a:ext cx="1014172" cy="0"/>
          </a:xfrm>
          <a:prstGeom prst="straightConnector1">
            <a:avLst/>
          </a:prstGeom>
          <a:ln w="95250" cap="flat">
            <a:solidFill>
              <a:srgbClr val="92D050"/>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5796136" y="2329326"/>
            <a:ext cx="792088" cy="883650"/>
          </a:xfrm>
          <a:prstGeom prst="straightConnector1">
            <a:avLst/>
          </a:prstGeom>
          <a:ln w="95250" cap="flat">
            <a:solidFill>
              <a:srgbClr val="92D050"/>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873752" y="2318752"/>
            <a:ext cx="792088" cy="883650"/>
          </a:xfrm>
          <a:prstGeom prst="straightConnector1">
            <a:avLst/>
          </a:prstGeom>
          <a:ln w="95250" cap="flat">
            <a:solidFill>
              <a:srgbClr val="92D050"/>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053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3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63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63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6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8"/>
          </p:nvPr>
        </p:nvSpPr>
        <p:spPr/>
        <p:txBody>
          <a:bodyPr/>
          <a:lstStyle/>
          <a:p>
            <a:r>
              <a:rPr lang="en-GB" dirty="0" smtClean="0"/>
              <a:t>Lamp and </a:t>
            </a:r>
            <a:r>
              <a:rPr lang="en-GB" dirty="0" err="1" smtClean="0"/>
              <a:t>Mantid</a:t>
            </a:r>
            <a:r>
              <a:rPr lang="en-GB" dirty="0" smtClean="0"/>
              <a:t> </a:t>
            </a:r>
            <a:endParaRPr lang="en-GB" dirty="0"/>
          </a:p>
        </p:txBody>
      </p:sp>
      <p:pic>
        <p:nvPicPr>
          <p:cNvPr id="2050" name="Picture 2" descr="C:\Users\BUSI\Documents\Bastille\NoBugs Talk\Lamp Mantid Screenshots\1-Lamp-Emp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 y="1916832"/>
            <a:ext cx="4712709" cy="2993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BUSI\Documents\Bastille\NoBugs Talk\Lamp Mantid Screenshots\1-Mantid-Empt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6507" y="1080608"/>
            <a:ext cx="4437493" cy="4665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3398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8"/>
          </p:nvPr>
        </p:nvSpPr>
        <p:spPr/>
        <p:txBody>
          <a:bodyPr/>
          <a:lstStyle/>
          <a:p>
            <a:r>
              <a:rPr lang="en-GB" dirty="0" smtClean="0"/>
              <a:t>Lamp and </a:t>
            </a:r>
            <a:r>
              <a:rPr lang="en-GB" dirty="0" err="1" smtClean="0"/>
              <a:t>Mantid</a:t>
            </a:r>
            <a:r>
              <a:rPr lang="en-GB" dirty="0" smtClean="0"/>
              <a:t> </a:t>
            </a:r>
            <a:endParaRPr lang="en-GB" dirty="0"/>
          </a:p>
        </p:txBody>
      </p:sp>
      <p:pic>
        <p:nvPicPr>
          <p:cNvPr id="2050" name="Picture 2" descr="C:\Users\BUSI\Documents\Bastille\NoBugs Talk\Lamp Mantid Screenshots\1-Lamp-Emp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 y="1916832"/>
            <a:ext cx="4712709" cy="2993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BUSI\Documents\Bastille\NoBugs Talk\Lamp Mantid Screenshots\1-Mantid-Empt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6507" y="1080608"/>
            <a:ext cx="4437493" cy="46655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BUSI\Documents\Bastille\NoBugs Talk\Lamp Mantid Screenshots\2-Lamp-Workspa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4" y="1916832"/>
            <a:ext cx="4707476" cy="298981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BUSI\Documents\Bastille\NoBugs Talk\Lamp Mantid Screenshots\2-Mantid-Workspac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6507" y="1080608"/>
            <a:ext cx="4437492" cy="46655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819533" y="4909972"/>
            <a:ext cx="1773947" cy="461665"/>
          </a:xfrm>
          <a:prstGeom prst="rect">
            <a:avLst/>
          </a:prstGeom>
          <a:solidFill>
            <a:schemeClr val="accent5">
              <a:lumMod val="20000"/>
              <a:lumOff val="80000"/>
            </a:schemeClr>
          </a:solidFill>
          <a:ln w="95250">
            <a:solidFill>
              <a:srgbClr val="92D050"/>
            </a:solidFill>
          </a:ln>
        </p:spPr>
        <p:txBody>
          <a:bodyPr wrap="none" rtlCol="0">
            <a:spAutoFit/>
          </a:bodyPr>
          <a:lstStyle/>
          <a:p>
            <a:r>
              <a:rPr lang="en-GB" sz="2400" dirty="0" smtClean="0">
                <a:latin typeface="Cambria" panose="02040503050406030204" pitchFamily="18" charset="0"/>
              </a:rPr>
              <a:t>Workspaces</a:t>
            </a:r>
            <a:endParaRPr lang="en-GB" sz="2400" dirty="0">
              <a:latin typeface="Cambria" panose="02040503050406030204" pitchFamily="18" charset="0"/>
            </a:endParaRPr>
          </a:p>
        </p:txBody>
      </p:sp>
      <p:cxnSp>
        <p:nvCxnSpPr>
          <p:cNvPr id="10" name="Straight Arrow Connector 9"/>
          <p:cNvCxnSpPr/>
          <p:nvPr/>
        </p:nvCxnSpPr>
        <p:spPr>
          <a:xfrm>
            <a:off x="1331640" y="2780928"/>
            <a:ext cx="2487893" cy="2099204"/>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44951" y="2276872"/>
            <a:ext cx="2573378" cy="504056"/>
          </a:xfrm>
          <a:prstGeom prst="rect">
            <a:avLst/>
          </a:prstGeom>
          <a:noFill/>
          <a:ln w="952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p:cNvSpPr/>
          <p:nvPr/>
        </p:nvSpPr>
        <p:spPr>
          <a:xfrm>
            <a:off x="4711690" y="2024844"/>
            <a:ext cx="2668622" cy="2052228"/>
          </a:xfrm>
          <a:prstGeom prst="rect">
            <a:avLst/>
          </a:prstGeom>
          <a:noFill/>
          <a:ln w="952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5" name="Straight Arrow Connector 14"/>
          <p:cNvCxnSpPr/>
          <p:nvPr/>
        </p:nvCxnSpPr>
        <p:spPr>
          <a:xfrm flipH="1">
            <a:off x="5220072" y="4091202"/>
            <a:ext cx="144016" cy="818770"/>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607652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8"/>
          </p:nvPr>
        </p:nvSpPr>
        <p:spPr/>
        <p:txBody>
          <a:bodyPr/>
          <a:lstStyle/>
          <a:p>
            <a:r>
              <a:rPr lang="en-GB" dirty="0" smtClean="0"/>
              <a:t>Lamp and </a:t>
            </a:r>
            <a:r>
              <a:rPr lang="en-GB" dirty="0" err="1" smtClean="0"/>
              <a:t>Mantid</a:t>
            </a:r>
            <a:r>
              <a:rPr lang="en-GB" dirty="0" smtClean="0"/>
              <a:t> </a:t>
            </a:r>
            <a:endParaRPr lang="en-GB" dirty="0"/>
          </a:p>
        </p:txBody>
      </p:sp>
      <p:pic>
        <p:nvPicPr>
          <p:cNvPr id="2050" name="Picture 2" descr="C:\Users\BUSI\Documents\Bastille\NoBugs Talk\Lamp Mantid Screenshots\1-Lamp-Emp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 y="1916832"/>
            <a:ext cx="4712709" cy="2993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BUSI\Documents\Bastille\NoBugs Talk\Lamp Mantid Screenshots\1-Mantid-Empt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6507" y="1080608"/>
            <a:ext cx="4437493" cy="46655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BUSI\Documents\Bastille\NoBugs Talk\Lamp Mantid Screenshots\2-Lamp-Workspa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4" y="1916832"/>
            <a:ext cx="4707476" cy="298981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BUSI\Documents\Bastille\NoBugs Talk\Lamp Mantid Screenshots\2-Mantid-Workspac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6507" y="1080608"/>
            <a:ext cx="4437492" cy="46655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292080" y="3629537"/>
            <a:ext cx="1651414" cy="461665"/>
          </a:xfrm>
          <a:prstGeom prst="rect">
            <a:avLst/>
          </a:prstGeom>
          <a:solidFill>
            <a:schemeClr val="accent5">
              <a:lumMod val="20000"/>
              <a:lumOff val="80000"/>
            </a:schemeClr>
          </a:solidFill>
          <a:ln w="95250">
            <a:solidFill>
              <a:srgbClr val="92D050"/>
            </a:solidFill>
          </a:ln>
        </p:spPr>
        <p:txBody>
          <a:bodyPr wrap="none" rtlCol="0">
            <a:spAutoFit/>
          </a:bodyPr>
          <a:lstStyle/>
          <a:p>
            <a:r>
              <a:rPr lang="en-GB" sz="2400" dirty="0" smtClean="0">
                <a:latin typeface="Cambria" panose="02040503050406030204" pitchFamily="18" charset="0"/>
              </a:rPr>
              <a:t>Algorithms</a:t>
            </a:r>
            <a:endParaRPr lang="en-GB" sz="2400" dirty="0">
              <a:latin typeface="Cambria" panose="02040503050406030204" pitchFamily="18" charset="0"/>
            </a:endParaRPr>
          </a:p>
        </p:txBody>
      </p:sp>
      <p:sp>
        <p:nvSpPr>
          <p:cNvPr id="6" name="Rectangle 5"/>
          <p:cNvSpPr/>
          <p:nvPr/>
        </p:nvSpPr>
        <p:spPr>
          <a:xfrm>
            <a:off x="3819532" y="2049872"/>
            <a:ext cx="886973" cy="2675272"/>
          </a:xfrm>
          <a:prstGeom prst="rect">
            <a:avLst/>
          </a:prstGeom>
          <a:noFill/>
          <a:ln w="952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p:cNvSpPr/>
          <p:nvPr/>
        </p:nvSpPr>
        <p:spPr>
          <a:xfrm>
            <a:off x="7418784" y="3415204"/>
            <a:ext cx="1725215" cy="1886004"/>
          </a:xfrm>
          <a:prstGeom prst="rect">
            <a:avLst/>
          </a:prstGeom>
          <a:noFill/>
          <a:ln w="952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5" name="Straight Arrow Connector 14"/>
          <p:cNvCxnSpPr/>
          <p:nvPr/>
        </p:nvCxnSpPr>
        <p:spPr>
          <a:xfrm flipH="1" flipV="1">
            <a:off x="6444208" y="4091202"/>
            <a:ext cx="974576" cy="373540"/>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endCxn id="2" idx="1"/>
          </p:cNvCxnSpPr>
          <p:nvPr/>
        </p:nvCxnSpPr>
        <p:spPr>
          <a:xfrm>
            <a:off x="4711690" y="3860369"/>
            <a:ext cx="580390" cy="1"/>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51508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8"/>
          </p:nvPr>
        </p:nvSpPr>
        <p:spPr/>
        <p:txBody>
          <a:bodyPr/>
          <a:lstStyle/>
          <a:p>
            <a:r>
              <a:rPr lang="en-GB" dirty="0" smtClean="0"/>
              <a:t>Lamp and </a:t>
            </a:r>
            <a:r>
              <a:rPr lang="en-GB" dirty="0" err="1" smtClean="0"/>
              <a:t>Mantid</a:t>
            </a:r>
            <a:r>
              <a:rPr lang="en-GB" dirty="0" smtClean="0"/>
              <a:t> </a:t>
            </a:r>
            <a:endParaRPr lang="en-GB" dirty="0"/>
          </a:p>
        </p:txBody>
      </p:sp>
      <p:pic>
        <p:nvPicPr>
          <p:cNvPr id="2050" name="Picture 2" descr="C:\Users\BUSI\Documents\Bastille\NoBugs Talk\Lamp Mantid Screenshots\1-Lamp-Emp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9" y="1916832"/>
            <a:ext cx="4712709" cy="299314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BUSI\Documents\Bastille\NoBugs Talk\Lamp Mantid Screenshots\1-Mantid-Empty.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6507" y="1080608"/>
            <a:ext cx="4437493" cy="46655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BUSI\Documents\Bastille\NoBugs Talk\Lamp Mantid Screenshots\2-Lamp-Workspac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4" y="1916832"/>
            <a:ext cx="4707476" cy="298981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BUSI\Documents\Bastille\NoBugs Talk\Lamp Mantid Screenshots\2-Mantid-Workspac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6507" y="1080608"/>
            <a:ext cx="4437492" cy="466558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p:cNvCxnSpPr/>
          <p:nvPr/>
        </p:nvCxnSpPr>
        <p:spPr>
          <a:xfrm>
            <a:off x="1331640" y="2780928"/>
            <a:ext cx="2487893" cy="2099204"/>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a:off x="44951" y="2276872"/>
            <a:ext cx="2573378" cy="504056"/>
          </a:xfrm>
          <a:prstGeom prst="rect">
            <a:avLst/>
          </a:prstGeom>
          <a:noFill/>
          <a:ln w="952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4" name="Rectangle 13"/>
          <p:cNvSpPr/>
          <p:nvPr/>
        </p:nvSpPr>
        <p:spPr>
          <a:xfrm>
            <a:off x="4711690" y="2024844"/>
            <a:ext cx="2668622" cy="2052228"/>
          </a:xfrm>
          <a:prstGeom prst="rect">
            <a:avLst/>
          </a:prstGeom>
          <a:noFill/>
          <a:ln w="952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15" name="Straight Arrow Connector 14"/>
          <p:cNvCxnSpPr/>
          <p:nvPr/>
        </p:nvCxnSpPr>
        <p:spPr>
          <a:xfrm flipH="1">
            <a:off x="5220072" y="4091202"/>
            <a:ext cx="144016" cy="818770"/>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pic>
        <p:nvPicPr>
          <p:cNvPr id="2054" name="Picture 6" descr="C:\Users\BUSI\Documents\Bastille\NoBugs Talk\Lamp Mantid Screenshots\3-Lamp-Plo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9" y="1916435"/>
            <a:ext cx="4707525" cy="2989847"/>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BUSI\Documents\Bastille\NoBugs Talk\Lamp Mantid Screenshots\3-Mantid-Plot.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06506" y="1080608"/>
            <a:ext cx="4437492" cy="4665588"/>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4094800" y="1442815"/>
            <a:ext cx="1223412" cy="461665"/>
          </a:xfrm>
          <a:prstGeom prst="rect">
            <a:avLst/>
          </a:prstGeom>
          <a:solidFill>
            <a:schemeClr val="accent5">
              <a:lumMod val="20000"/>
              <a:lumOff val="80000"/>
            </a:schemeClr>
          </a:solidFill>
          <a:ln w="95250">
            <a:solidFill>
              <a:srgbClr val="92D050"/>
            </a:solidFill>
          </a:ln>
        </p:spPr>
        <p:txBody>
          <a:bodyPr wrap="none" rtlCol="0">
            <a:spAutoFit/>
          </a:bodyPr>
          <a:lstStyle/>
          <a:p>
            <a:r>
              <a:rPr lang="en-GB" sz="2400" dirty="0" smtClean="0">
                <a:latin typeface="Cambria" panose="02040503050406030204" pitchFamily="18" charset="0"/>
              </a:rPr>
              <a:t>Plotting</a:t>
            </a:r>
            <a:endParaRPr lang="en-GB" sz="2400" dirty="0">
              <a:latin typeface="Cambria" panose="02040503050406030204" pitchFamily="18" charset="0"/>
            </a:endParaRPr>
          </a:p>
        </p:txBody>
      </p:sp>
      <p:sp>
        <p:nvSpPr>
          <p:cNvPr id="27" name="Rectangle 26"/>
          <p:cNvSpPr/>
          <p:nvPr/>
        </p:nvSpPr>
        <p:spPr>
          <a:xfrm>
            <a:off x="1246155" y="3050958"/>
            <a:ext cx="2461749" cy="1829174"/>
          </a:xfrm>
          <a:prstGeom prst="rect">
            <a:avLst/>
          </a:prstGeom>
          <a:noFill/>
          <a:ln w="952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8" name="Rectangle 27"/>
          <p:cNvSpPr/>
          <p:nvPr/>
        </p:nvSpPr>
        <p:spPr>
          <a:xfrm>
            <a:off x="4738182" y="2780928"/>
            <a:ext cx="2668622" cy="2260972"/>
          </a:xfrm>
          <a:prstGeom prst="rect">
            <a:avLst/>
          </a:prstGeom>
          <a:noFill/>
          <a:ln w="952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cxnSp>
        <p:nvCxnSpPr>
          <p:cNvPr id="29" name="Straight Arrow Connector 28"/>
          <p:cNvCxnSpPr/>
          <p:nvPr/>
        </p:nvCxnSpPr>
        <p:spPr>
          <a:xfrm flipH="1" flipV="1">
            <a:off x="5318212" y="1901798"/>
            <a:ext cx="405916" cy="879130"/>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3275856" y="1904480"/>
            <a:ext cx="818944" cy="1146478"/>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2962665"/>
      </p:ext>
    </p:extLst>
  </p:cSld>
  <p:clrMapOvr>
    <a:masterClrMapping/>
  </p:clrMapOvr>
  <p:timing>
    <p:tnLst>
      <p:par>
        <p:cTn id="1" dur="indefinite" restart="never" nodeType="tmRoot"/>
      </p:par>
    </p:tnLst>
  </p:timing>
</p:sld>
</file>

<file path=ppt/theme/theme1.xml><?xml version="1.0" encoding="utf-8"?>
<a:theme xmlns:a="http://schemas.openxmlformats.org/drawingml/2006/main" name="ILL 2016_slides Intro - Intercalaires - Fin">
  <a:themeElements>
    <a:clrScheme name="ILL 2">
      <a:dk1>
        <a:srgbClr val="000000"/>
      </a:dk1>
      <a:lt1>
        <a:srgbClr val="FFFFFF"/>
      </a:lt1>
      <a:dk2>
        <a:srgbClr val="007CB0"/>
      </a:dk2>
      <a:lt2>
        <a:srgbClr val="FFFFFF"/>
      </a:lt2>
      <a:accent1>
        <a:srgbClr val="95ACBA"/>
      </a:accent1>
      <a:accent2>
        <a:srgbClr val="009FE3"/>
      </a:accent2>
      <a:accent3>
        <a:srgbClr val="004899"/>
      </a:accent3>
      <a:accent4>
        <a:srgbClr val="73B1C3"/>
      </a:accent4>
      <a:accent5>
        <a:srgbClr val="A2C73B"/>
      </a:accent5>
      <a:accent6>
        <a:srgbClr val="869C80"/>
      </a:accent6>
      <a:hlink>
        <a:srgbClr val="E6007E"/>
      </a:hlink>
      <a:folHlink>
        <a:srgbClr val="AF12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LL 2016_slides V1">
  <a:themeElements>
    <a:clrScheme name="ILL 2">
      <a:dk1>
        <a:srgbClr val="000000"/>
      </a:dk1>
      <a:lt1>
        <a:srgbClr val="FFFFFF"/>
      </a:lt1>
      <a:dk2>
        <a:srgbClr val="007CB0"/>
      </a:dk2>
      <a:lt2>
        <a:srgbClr val="FFFFFF"/>
      </a:lt2>
      <a:accent1>
        <a:srgbClr val="95ACBA"/>
      </a:accent1>
      <a:accent2>
        <a:srgbClr val="009FE3"/>
      </a:accent2>
      <a:accent3>
        <a:srgbClr val="004899"/>
      </a:accent3>
      <a:accent4>
        <a:srgbClr val="73B1C3"/>
      </a:accent4>
      <a:accent5>
        <a:srgbClr val="A2C73B"/>
      </a:accent5>
      <a:accent6>
        <a:srgbClr val="869C80"/>
      </a:accent6>
      <a:hlink>
        <a:srgbClr val="E6007E"/>
      </a:hlink>
      <a:folHlink>
        <a:srgbClr val="AF12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LL 2016_slides V2">
  <a:themeElements>
    <a:clrScheme name="ILL 2">
      <a:dk1>
        <a:srgbClr val="000000"/>
      </a:dk1>
      <a:lt1>
        <a:srgbClr val="FFFFFF"/>
      </a:lt1>
      <a:dk2>
        <a:srgbClr val="007CB0"/>
      </a:dk2>
      <a:lt2>
        <a:srgbClr val="FFFFFF"/>
      </a:lt2>
      <a:accent1>
        <a:srgbClr val="95ACBA"/>
      </a:accent1>
      <a:accent2>
        <a:srgbClr val="009FE3"/>
      </a:accent2>
      <a:accent3>
        <a:srgbClr val="004899"/>
      </a:accent3>
      <a:accent4>
        <a:srgbClr val="73B1C3"/>
      </a:accent4>
      <a:accent5>
        <a:srgbClr val="A2C73B"/>
      </a:accent5>
      <a:accent6>
        <a:srgbClr val="869C80"/>
      </a:accent6>
      <a:hlink>
        <a:srgbClr val="E6007E"/>
      </a:hlink>
      <a:folHlink>
        <a:srgbClr val="AF12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LL 2016_slides V3">
  <a:themeElements>
    <a:clrScheme name="ILL 2">
      <a:dk1>
        <a:srgbClr val="000000"/>
      </a:dk1>
      <a:lt1>
        <a:srgbClr val="FFFFFF"/>
      </a:lt1>
      <a:dk2>
        <a:srgbClr val="007CB0"/>
      </a:dk2>
      <a:lt2>
        <a:srgbClr val="FFFFFF"/>
      </a:lt2>
      <a:accent1>
        <a:srgbClr val="95ACBA"/>
      </a:accent1>
      <a:accent2>
        <a:srgbClr val="009FE3"/>
      </a:accent2>
      <a:accent3>
        <a:srgbClr val="004899"/>
      </a:accent3>
      <a:accent4>
        <a:srgbClr val="73B1C3"/>
      </a:accent4>
      <a:accent5>
        <a:srgbClr val="A2C73B"/>
      </a:accent5>
      <a:accent6>
        <a:srgbClr val="869C80"/>
      </a:accent6>
      <a:hlink>
        <a:srgbClr val="E6007E"/>
      </a:hlink>
      <a:folHlink>
        <a:srgbClr val="AF12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ILL">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ILL">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3.xml><?xml version="1.0" encoding="utf-8"?>
<a:themeOverride xmlns:a="http://schemas.openxmlformats.org/drawingml/2006/main">
  <a:clrScheme name="ILL">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ILL_presentation ppt 16-9_livraison 230816</Template>
  <TotalTime>3533</TotalTime>
  <Words>1326</Words>
  <Application>Microsoft Office PowerPoint</Application>
  <PresentationFormat>On-screen Show (4:3)</PresentationFormat>
  <Paragraphs>146</Paragraphs>
  <Slides>27</Slides>
  <Notes>18</Notes>
  <HiddenSlides>0</HiddenSlides>
  <MMClips>0</MMClips>
  <ScaleCrop>false</ScaleCrop>
  <HeadingPairs>
    <vt:vector size="4" baseType="variant">
      <vt:variant>
        <vt:lpstr>Theme</vt:lpstr>
      </vt:variant>
      <vt:variant>
        <vt:i4>4</vt:i4>
      </vt:variant>
      <vt:variant>
        <vt:lpstr>Slide Titles</vt:lpstr>
      </vt:variant>
      <vt:variant>
        <vt:i4>27</vt:i4>
      </vt:variant>
    </vt:vector>
  </HeadingPairs>
  <TitlesOfParts>
    <vt:vector size="31" baseType="lpstr">
      <vt:lpstr>ILL 2016_slides Intro - Intercalaires - Fin</vt:lpstr>
      <vt:lpstr>ILL 2016_slides V1</vt:lpstr>
      <vt:lpstr>ILL 2016_slides V2</vt:lpstr>
      <vt:lpstr>ILL 2016_slides V3</vt:lpstr>
      <vt:lpstr>The ILL Joins the Mantid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ricard</dc:creator>
  <cp:lastModifiedBy>Ian Bush</cp:lastModifiedBy>
  <cp:revision>215</cp:revision>
  <cp:lastPrinted>2016-01-07T10:36:19Z</cp:lastPrinted>
  <dcterms:created xsi:type="dcterms:W3CDTF">2009-08-10T12:34:12Z</dcterms:created>
  <dcterms:modified xsi:type="dcterms:W3CDTF">2016-10-11T09:02:35Z</dcterms:modified>
</cp:coreProperties>
</file>